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2" r:id="rId1"/>
  </p:sldMasterIdLst>
  <p:notesMasterIdLst>
    <p:notesMasterId r:id="rId17"/>
  </p:notesMasterIdLst>
  <p:handoutMasterIdLst>
    <p:handoutMasterId r:id="rId18"/>
  </p:handoutMasterIdLst>
  <p:sldIdLst>
    <p:sldId id="256" r:id="rId2"/>
    <p:sldId id="311" r:id="rId3"/>
    <p:sldId id="300" r:id="rId4"/>
    <p:sldId id="301" r:id="rId5"/>
    <p:sldId id="267" r:id="rId6"/>
    <p:sldId id="319" r:id="rId7"/>
    <p:sldId id="276" r:id="rId8"/>
    <p:sldId id="289" r:id="rId9"/>
    <p:sldId id="269" r:id="rId10"/>
    <p:sldId id="324" r:id="rId11"/>
    <p:sldId id="320" r:id="rId12"/>
    <p:sldId id="321" r:id="rId13"/>
    <p:sldId id="310" r:id="rId14"/>
    <p:sldId id="263" r:id="rId15"/>
    <p:sldId id="28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A libreservice" initials="Ml" lastIdx="14" clrIdx="0">
    <p:extLst>
      <p:ext uri="{19B8F6BF-5375-455C-9EA6-DF929625EA0E}">
        <p15:presenceInfo xmlns:p15="http://schemas.microsoft.com/office/powerpoint/2012/main" userId="MONA libreservic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131" autoAdjust="0"/>
  </p:normalViewPr>
  <p:slideViewPr>
    <p:cSldViewPr snapToGrid="0">
      <p:cViewPr varScale="1">
        <p:scale>
          <a:sx n="51" d="100"/>
          <a:sy n="51" d="100"/>
        </p:scale>
        <p:origin x="648" y="52"/>
      </p:cViewPr>
      <p:guideLst/>
    </p:cSldViewPr>
  </p:slideViewPr>
  <p:outlineViewPr>
    <p:cViewPr>
      <p:scale>
        <a:sx n="33" d="100"/>
        <a:sy n="33" d="100"/>
      </p:scale>
      <p:origin x="0" y="-1408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70" d="100"/>
          <a:sy n="70" d="100"/>
        </p:scale>
        <p:origin x="2288" y="-4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03896B-0F36-4089-885A-6859B30A3551}" type="datetimeFigureOut">
              <a:rPr lang="fr-FR" smtClean="0"/>
              <a:t>23/02/2021</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CA58C65-F967-4E8D-A54C-E5075C570031}" type="slidenum">
              <a:rPr lang="fr-FR" smtClean="0"/>
              <a:t>‹N°›</a:t>
            </a:fld>
            <a:endParaRPr lang="fr-FR"/>
          </a:p>
        </p:txBody>
      </p:sp>
    </p:spTree>
    <p:extLst>
      <p:ext uri="{BB962C8B-B14F-4D97-AF65-F5344CB8AC3E}">
        <p14:creationId xmlns:p14="http://schemas.microsoft.com/office/powerpoint/2010/main" val="3873200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124463-77E8-4331-B7AF-6000764996A9}" type="datetimeFigureOut">
              <a:rPr lang="fr-FR" smtClean="0"/>
              <a:t>23/02/2021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FE9FF8-B3E2-42EF-9537-CB5622CB0FEC}" type="slidenum">
              <a:rPr lang="fr-FR" smtClean="0"/>
              <a:t>‹N°›</a:t>
            </a:fld>
            <a:endParaRPr lang="fr-FR"/>
          </a:p>
        </p:txBody>
      </p:sp>
    </p:spTree>
    <p:extLst>
      <p:ext uri="{BB962C8B-B14F-4D97-AF65-F5344CB8AC3E}">
        <p14:creationId xmlns:p14="http://schemas.microsoft.com/office/powerpoint/2010/main" val="3175367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s-ES" dirty="0" smtClean="0"/>
              <a:t>Reto importante hablar de movilidad</a:t>
            </a:r>
            <a:r>
              <a:rPr lang="es-ES" baseline="0" dirty="0" smtClean="0"/>
              <a:t> en </a:t>
            </a:r>
            <a:r>
              <a:rPr lang="es-ES" baseline="0" dirty="0" err="1" smtClean="0"/>
              <a:t>africa</a:t>
            </a:r>
            <a:r>
              <a:rPr lang="es-ES" baseline="0" dirty="0" smtClean="0"/>
              <a:t>, un continente enorme y muy variado. 1,2 mil millones habitantes – constante crecimiento </a:t>
            </a:r>
            <a:r>
              <a:rPr lang="es-ES" baseline="0" dirty="0" err="1" smtClean="0"/>
              <a:t>demgrafico</a:t>
            </a:r>
            <a:r>
              <a:rPr lang="es-ES" baseline="0" dirty="0" smtClean="0"/>
              <a:t> – 54 países </a:t>
            </a:r>
          </a:p>
          <a:p>
            <a:pPr marL="171450" indent="-171450">
              <a:buFont typeface="Arial" panose="020B0604020202020204" pitchFamily="34" charset="0"/>
              <a:buChar char="•"/>
            </a:pPr>
            <a:r>
              <a:rPr lang="es-ES" baseline="0" dirty="0" smtClean="0"/>
              <a:t>No propongo una visión tan “de terreno” como otros ponentes………</a:t>
            </a:r>
            <a:endParaRPr lang="es-ES" dirty="0" smtClean="0"/>
          </a:p>
        </p:txBody>
      </p:sp>
      <p:sp>
        <p:nvSpPr>
          <p:cNvPr id="4" name="Espace réservé du numéro de diapositive 3"/>
          <p:cNvSpPr>
            <a:spLocks noGrp="1"/>
          </p:cNvSpPr>
          <p:nvPr>
            <p:ph type="sldNum" sz="quarter" idx="10"/>
          </p:nvPr>
        </p:nvSpPr>
        <p:spPr/>
        <p:txBody>
          <a:bodyPr/>
          <a:lstStyle/>
          <a:p>
            <a:fld id="{87FE9FF8-B3E2-42EF-9537-CB5622CB0FEC}" type="slidenum">
              <a:rPr lang="fr-FR" smtClean="0"/>
              <a:t>1</a:t>
            </a:fld>
            <a:endParaRPr lang="fr-FR"/>
          </a:p>
        </p:txBody>
      </p:sp>
    </p:spTree>
    <p:extLst>
      <p:ext uri="{BB962C8B-B14F-4D97-AF65-F5344CB8AC3E}">
        <p14:creationId xmlns:p14="http://schemas.microsoft.com/office/powerpoint/2010/main" val="3256732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err="1" smtClean="0"/>
              <a:t>Fenomenos</a:t>
            </a:r>
            <a:r>
              <a:rPr lang="es-ES" dirty="0" smtClean="0"/>
              <a:t> </a:t>
            </a:r>
            <a:r>
              <a:rPr lang="es-ES" b="1" dirty="0" smtClean="0"/>
              <a:t>extremos</a:t>
            </a:r>
            <a:r>
              <a:rPr lang="es-ES"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smtClean="0"/>
              <a:t>Tifones/tormentas</a:t>
            </a:r>
            <a:r>
              <a:rPr lang="es-ES" baseline="0" dirty="0" smtClean="0"/>
              <a:t> –</a:t>
            </a:r>
            <a:r>
              <a:rPr lang="es-ES" dirty="0" smtClean="0"/>
              <a:t>Ciclones</a:t>
            </a:r>
            <a:r>
              <a:rPr lang="es-ES" baseline="0" dirty="0" smtClean="0"/>
              <a:t> (Mozambique – febrero 2021 – </a:t>
            </a:r>
            <a:r>
              <a:rPr lang="es-ES" baseline="0" dirty="0" err="1" smtClean="0"/>
              <a:t>ciclon</a:t>
            </a:r>
            <a:r>
              <a:rPr lang="es-ES" baseline="0" dirty="0" smtClean="0"/>
              <a:t> </a:t>
            </a:r>
            <a:r>
              <a:rPr lang="es-ES" baseline="0" dirty="0" err="1" smtClean="0"/>
              <a:t>Eloisa</a:t>
            </a:r>
            <a:r>
              <a:rPr lang="es-ES" baseline="0" dirty="0" smtClean="0"/>
              <a:t> después de </a:t>
            </a:r>
            <a:r>
              <a:rPr lang="es-ES" baseline="0" dirty="0" err="1" smtClean="0"/>
              <a:t>ciclon</a:t>
            </a:r>
            <a:r>
              <a:rPr lang="es-ES" baseline="0" dirty="0" smtClean="0"/>
              <a:t> </a:t>
            </a:r>
            <a:r>
              <a:rPr lang="es-ES" baseline="0" dirty="0" err="1" smtClean="0"/>
              <a:t>Idai</a:t>
            </a:r>
            <a:r>
              <a:rPr lang="es-ES" baseline="0" dirty="0" smtClean="0"/>
              <a:t> + Kenneth en 2019 que había afectado a 1,8 millones de personas y provocado el desplazamiento de casi 2 millones en Mozambique, </a:t>
            </a:r>
            <a:r>
              <a:rPr lang="es-ES" baseline="0" dirty="0" err="1" smtClean="0"/>
              <a:t>Zimbabwe</a:t>
            </a:r>
            <a:r>
              <a:rPr lang="es-ES" baseline="0" dirty="0" smtClean="0"/>
              <a:t> y Malawi.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aseline="0" dirty="0" smtClean="0"/>
              <a:t>inundaciones –generan </a:t>
            </a:r>
            <a:r>
              <a:rPr lang="es-ES" dirty="0" smtClean="0"/>
              <a:t>destrucción de viviendas, destrucción de cultivos</a:t>
            </a:r>
            <a:r>
              <a:rPr lang="es-ES" baseline="0" dirty="0" smtClean="0"/>
              <a:t> (</a:t>
            </a:r>
            <a:r>
              <a:rPr lang="es-ES" baseline="0" dirty="0" err="1" smtClean="0"/>
              <a:t>ej</a:t>
            </a:r>
            <a:r>
              <a:rPr lang="es-ES" baseline="0" dirty="0" smtClean="0"/>
              <a:t> </a:t>
            </a:r>
            <a:r>
              <a:rPr lang="es-ES" baseline="0" dirty="0" err="1" smtClean="0"/>
              <a:t>Sahel</a:t>
            </a:r>
            <a:r>
              <a:rPr lang="es-ES" baseline="0" dirty="0" smtClean="0"/>
              <a:t> en sept.-</a:t>
            </a:r>
            <a:r>
              <a:rPr lang="es-ES" baseline="0" dirty="0" err="1" smtClean="0"/>
              <a:t>Octobre</a:t>
            </a:r>
            <a:r>
              <a:rPr lang="es-ES" baseline="0" dirty="0" smtClean="0"/>
              <a:t> 2020)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baseline="0" dirty="0" err="1" smtClean="0"/>
              <a:t>Fenomenos</a:t>
            </a:r>
            <a:r>
              <a:rPr lang="es-ES" baseline="0" dirty="0" smtClean="0"/>
              <a:t> </a:t>
            </a:r>
            <a:r>
              <a:rPr lang="es-ES" b="1" baseline="0" dirty="0" smtClean="0"/>
              <a:t>mas lentos</a:t>
            </a:r>
            <a:r>
              <a:rPr lang="es-ES" baseline="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aseline="0" dirty="0" smtClean="0"/>
              <a:t>subida del nivel del agua,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aseline="0" dirty="0" smtClean="0"/>
              <a:t>deterioro del suelo (</a:t>
            </a:r>
            <a:r>
              <a:rPr lang="es-ES" dirty="0" smtClean="0"/>
              <a:t>el cultivo de café en Etiopía o el cacao en África Occidental. </a:t>
            </a:r>
            <a:endParaRPr lang="fr-FR"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aseline="0" dirty="0" smtClean="0"/>
              <a:t>lluvias irregulares – sequia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dirty="0" smtClean="0"/>
              <a:t>La mayoría de los desplazamientos analizados como consecuencias de factores medioambientales son </a:t>
            </a:r>
            <a:r>
              <a:rPr lang="es-ES" sz="1200" b="1" dirty="0" smtClean="0">
                <a:solidFill>
                  <a:srgbClr val="FF0000"/>
                </a:solidFill>
              </a:rPr>
              <a:t>internos en un país</a:t>
            </a:r>
            <a:r>
              <a:rPr lang="es-ES" sz="1200" dirty="0" smtClean="0">
                <a:solidFill>
                  <a:srgbClr val="FF0000"/>
                </a:solidFill>
              </a:rPr>
              <a:t>, no necesariamente </a:t>
            </a:r>
            <a:r>
              <a:rPr lang="es-ES" sz="1200" dirty="0" smtClean="0">
                <a:solidFill>
                  <a:srgbClr val="FF0000"/>
                </a:solidFill>
              </a:rPr>
              <a:t>internacionales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sz="1200"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dirty="0" smtClean="0"/>
              <a:t>En 2019, el </a:t>
            </a:r>
            <a:r>
              <a:rPr lang="es-ES" sz="1200" b="1" dirty="0" smtClean="0"/>
              <a:t>14% de los desplazamientos internos causados por desastres </a:t>
            </a:r>
            <a:r>
              <a:rPr lang="es-ES" sz="1200" dirty="0" smtClean="0"/>
              <a:t>relacionados con el clima en todo el mundo se produjeron en </a:t>
            </a:r>
            <a:r>
              <a:rPr lang="es-ES" sz="1200" b="1" dirty="0" smtClean="0"/>
              <a:t>África</a:t>
            </a:r>
            <a:r>
              <a:rPr lang="es-ES" sz="1200" dirty="0" smtClean="0"/>
              <a:t> (casi 3,5 millones nuevos casos). </a:t>
            </a:r>
            <a:r>
              <a:rPr lang="es-ES" sz="1200" dirty="0" smtClean="0">
                <a:solidFill>
                  <a:srgbClr val="FFC000"/>
                </a:solidFill>
              </a:rPr>
              <a:t>(</a:t>
            </a:r>
            <a:r>
              <a:rPr lang="es-ES" sz="1200" dirty="0" smtClean="0">
                <a:solidFill>
                  <a:srgbClr val="FFC000"/>
                </a:solidFill>
                <a:latin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sz="1200" dirty="0" smtClean="0">
              <a:solidFill>
                <a:srgbClr val="FFC00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dirty="0" smtClean="0"/>
              <a:t>La migración por motivos medioambientales es tanto una </a:t>
            </a:r>
            <a:r>
              <a:rPr lang="es-ES" sz="1200" b="1" dirty="0" smtClean="0"/>
              <a:t>consecuencia</a:t>
            </a:r>
            <a:r>
              <a:rPr lang="es-ES" sz="1200" dirty="0" smtClean="0"/>
              <a:t> de las catástrofes como una </a:t>
            </a:r>
            <a:r>
              <a:rPr lang="es-ES" sz="1200" b="1" dirty="0" smtClean="0"/>
              <a:t>estrategia de adaptación y subsistencia</a:t>
            </a:r>
            <a:r>
              <a:rPr lang="es-ES" sz="1200" dirty="0" smtClean="0"/>
              <a:t>. </a:t>
            </a:r>
          </a:p>
          <a:p>
            <a:pPr marL="0" indent="0" algn="just">
              <a:buFont typeface="+mj-lt"/>
              <a:buNone/>
            </a:pPr>
            <a:endParaRPr lang="es-ES" sz="1200" dirty="0" smtClean="0">
              <a:solidFill>
                <a:srgbClr val="FFC000"/>
              </a:solidFill>
            </a:endParaRPr>
          </a:p>
          <a:p>
            <a:pPr marL="0" indent="0" algn="just">
              <a:buFont typeface="+mj-lt"/>
              <a:buNone/>
            </a:pPr>
            <a:r>
              <a:rPr lang="es-419" sz="2400" dirty="0" smtClean="0"/>
              <a:t>El factor medioambiental </a:t>
            </a:r>
            <a:r>
              <a:rPr lang="es-419" sz="2400" b="1" dirty="0" smtClean="0"/>
              <a:t>no se puede desvincular de otros factores</a:t>
            </a:r>
            <a:r>
              <a:rPr lang="es-419" sz="2400" dirty="0" smtClean="0"/>
              <a:t>. Resulta </a:t>
            </a:r>
            <a:r>
              <a:rPr lang="es-ES" dirty="0" smtClean="0"/>
              <a:t>muy difícil: </a:t>
            </a:r>
          </a:p>
          <a:p>
            <a:pPr marL="171450" indent="-171450" algn="just">
              <a:buFont typeface="Arial" panose="020B0604020202020204" pitchFamily="34" charset="0"/>
              <a:buChar char="•"/>
            </a:pPr>
            <a:r>
              <a:rPr lang="es-ES" dirty="0" smtClean="0"/>
              <a:t>Cuantificar cuantas personas han dejado su hogar por factores medioambientales</a:t>
            </a:r>
          </a:p>
          <a:p>
            <a:pPr marL="171450" indent="-171450" algn="just">
              <a:buFont typeface="Arial" panose="020B0604020202020204" pitchFamily="34" charset="0"/>
              <a:buChar char="•"/>
            </a:pPr>
            <a:r>
              <a:rPr lang="es-ES" dirty="0" smtClean="0"/>
              <a:t>prever cuantas personas se desplazaran en el futuro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sz="1200" dirty="0" smtClean="0">
              <a:solidFill>
                <a:srgbClr val="FFC000"/>
              </a:solidFill>
            </a:endParaRPr>
          </a:p>
          <a:p>
            <a:pPr algn="l">
              <a:spcBef>
                <a:spcPts val="0"/>
              </a:spcBef>
              <a:spcAft>
                <a:spcPts val="0"/>
              </a:spcAft>
            </a:pPr>
            <a:r>
              <a:rPr lang="es-ES" sz="1200" dirty="0" smtClean="0"/>
              <a:t>Los </a:t>
            </a:r>
            <a:r>
              <a:rPr lang="es-ES" sz="1200" b="1" dirty="0" smtClean="0"/>
              <a:t>cambios y choques climáticos pueden cruzarse con factores de conflicto y desplazamiento</a:t>
            </a:r>
            <a:r>
              <a:rPr lang="es-ES" sz="1200" dirty="0" smtClean="0"/>
              <a:t>, sobre todo en países con grandes poblaciones de pastores: </a:t>
            </a:r>
          </a:p>
          <a:p>
            <a:pPr algn="l">
              <a:spcBef>
                <a:spcPts val="0"/>
              </a:spcBef>
              <a:spcAft>
                <a:spcPts val="0"/>
              </a:spcAft>
            </a:pPr>
            <a:r>
              <a:rPr lang="es-ES" sz="1200" dirty="0" smtClean="0"/>
              <a:t>presiones medioambientales </a:t>
            </a:r>
            <a:r>
              <a:rPr lang="es-ES" sz="1200" dirty="0" smtClean="0">
                <a:latin typeface="Calibri" panose="020F0502020204030204" pitchFamily="34" charset="0"/>
                <a:cs typeface="Calibri" panose="020F0502020204030204" pitchFamily="34" charset="0"/>
              </a:rPr>
              <a:t>→</a:t>
            </a:r>
            <a:r>
              <a:rPr lang="es-ES" sz="1200" dirty="0" smtClean="0"/>
              <a:t> desplazamientos de población </a:t>
            </a:r>
            <a:r>
              <a:rPr lang="es-ES" sz="1200" dirty="0" smtClean="0">
                <a:latin typeface="Calibri" panose="020F0502020204030204" pitchFamily="34" charset="0"/>
                <a:cs typeface="Calibri" panose="020F0502020204030204" pitchFamily="34" charset="0"/>
              </a:rPr>
              <a:t>→</a:t>
            </a:r>
            <a:r>
              <a:rPr lang="es-ES" sz="1200" dirty="0" smtClean="0"/>
              <a:t> tensiones territoriales con poblaciones sedentarias.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sz="1200" dirty="0" smtClean="0">
              <a:solidFill>
                <a:srgbClr val="FFC00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sz="1200" dirty="0" smtClean="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dirty="0" smtClean="0"/>
          </a:p>
          <a:p>
            <a:endParaRPr lang="es-419" dirty="0"/>
          </a:p>
        </p:txBody>
      </p:sp>
      <p:sp>
        <p:nvSpPr>
          <p:cNvPr id="4" name="Espace réservé du numéro de diapositive 3"/>
          <p:cNvSpPr>
            <a:spLocks noGrp="1"/>
          </p:cNvSpPr>
          <p:nvPr>
            <p:ph type="sldNum" sz="quarter" idx="10"/>
          </p:nvPr>
        </p:nvSpPr>
        <p:spPr/>
        <p:txBody>
          <a:bodyPr/>
          <a:lstStyle/>
          <a:p>
            <a:fld id="{87FE9FF8-B3E2-42EF-9537-CB5622CB0FEC}" type="slidenum">
              <a:rPr lang="fr-FR" smtClean="0"/>
              <a:t>10</a:t>
            </a:fld>
            <a:endParaRPr lang="fr-FR"/>
          </a:p>
        </p:txBody>
      </p:sp>
    </p:spTree>
    <p:extLst>
      <p:ext uri="{BB962C8B-B14F-4D97-AF65-F5344CB8AC3E}">
        <p14:creationId xmlns:p14="http://schemas.microsoft.com/office/powerpoint/2010/main" val="2926900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s-419" dirty="0" smtClean="0"/>
              <a:t>Factor medioambiental</a:t>
            </a:r>
            <a:r>
              <a:rPr lang="es-419" baseline="0" dirty="0" smtClean="0"/>
              <a:t> se menciona poco (dentro de la categoría “otros”) pero se puede imagina el recorrido de una personas que haya dejado su pueblo por motivos medioambientales hacia otra ciudad mas grande, pero donde no ha encontrado salidas económicas (primer motivo mencionado). </a:t>
            </a:r>
            <a:endParaRPr lang="es-419" dirty="0"/>
          </a:p>
        </p:txBody>
      </p:sp>
      <p:sp>
        <p:nvSpPr>
          <p:cNvPr id="4" name="Espace réservé du numéro de diapositive 3"/>
          <p:cNvSpPr>
            <a:spLocks noGrp="1"/>
          </p:cNvSpPr>
          <p:nvPr>
            <p:ph type="sldNum" sz="quarter" idx="10"/>
          </p:nvPr>
        </p:nvSpPr>
        <p:spPr/>
        <p:txBody>
          <a:bodyPr/>
          <a:lstStyle/>
          <a:p>
            <a:fld id="{87FE9FF8-B3E2-42EF-9537-CB5622CB0FEC}" type="slidenum">
              <a:rPr lang="fr-FR" smtClean="0"/>
              <a:t>11</a:t>
            </a:fld>
            <a:endParaRPr lang="fr-FR"/>
          </a:p>
        </p:txBody>
      </p:sp>
    </p:spTree>
    <p:extLst>
      <p:ext uri="{BB962C8B-B14F-4D97-AF65-F5344CB8AC3E}">
        <p14:creationId xmlns:p14="http://schemas.microsoft.com/office/powerpoint/2010/main" val="545137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s-419" dirty="0" smtClean="0"/>
              <a:t>Importante</a:t>
            </a:r>
            <a:r>
              <a:rPr lang="es-419" baseline="0" dirty="0" smtClean="0"/>
              <a:t> no poner sistemáticamente una etiqueta sobre las personas. </a:t>
            </a:r>
          </a:p>
          <a:p>
            <a:endParaRPr lang="es-419" dirty="0"/>
          </a:p>
        </p:txBody>
      </p:sp>
      <p:sp>
        <p:nvSpPr>
          <p:cNvPr id="4" name="Espace réservé du numéro de diapositive 3"/>
          <p:cNvSpPr>
            <a:spLocks noGrp="1"/>
          </p:cNvSpPr>
          <p:nvPr>
            <p:ph type="sldNum" sz="quarter" idx="10"/>
          </p:nvPr>
        </p:nvSpPr>
        <p:spPr/>
        <p:txBody>
          <a:bodyPr/>
          <a:lstStyle/>
          <a:p>
            <a:fld id="{87FE9FF8-B3E2-42EF-9537-CB5622CB0FEC}" type="slidenum">
              <a:rPr lang="fr-FR" smtClean="0"/>
              <a:t>13</a:t>
            </a:fld>
            <a:endParaRPr lang="fr-FR"/>
          </a:p>
        </p:txBody>
      </p:sp>
    </p:spTree>
    <p:extLst>
      <p:ext uri="{BB962C8B-B14F-4D97-AF65-F5344CB8AC3E}">
        <p14:creationId xmlns:p14="http://schemas.microsoft.com/office/powerpoint/2010/main" val="1426788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7FE9FF8-B3E2-42EF-9537-CB5622CB0FEC}" type="slidenum">
              <a:rPr lang="fr-FR" smtClean="0"/>
              <a:t>14</a:t>
            </a:fld>
            <a:endParaRPr lang="fr-FR"/>
          </a:p>
        </p:txBody>
      </p:sp>
    </p:spTree>
    <p:extLst>
      <p:ext uri="{BB962C8B-B14F-4D97-AF65-F5344CB8AC3E}">
        <p14:creationId xmlns:p14="http://schemas.microsoft.com/office/powerpoint/2010/main" val="2265583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7FE9FF8-B3E2-42EF-9537-CB5622CB0FEC}" type="slidenum">
              <a:rPr lang="fr-FR" smtClean="0"/>
              <a:t>15</a:t>
            </a:fld>
            <a:endParaRPr lang="fr-FR"/>
          </a:p>
        </p:txBody>
      </p:sp>
    </p:spTree>
    <p:extLst>
      <p:ext uri="{BB962C8B-B14F-4D97-AF65-F5344CB8AC3E}">
        <p14:creationId xmlns:p14="http://schemas.microsoft.com/office/powerpoint/2010/main" val="20741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dirty="0"/>
          </a:p>
        </p:txBody>
      </p:sp>
      <p:sp>
        <p:nvSpPr>
          <p:cNvPr id="4" name="Espace réservé du numéro de diapositive 3"/>
          <p:cNvSpPr>
            <a:spLocks noGrp="1"/>
          </p:cNvSpPr>
          <p:nvPr>
            <p:ph type="sldNum" sz="quarter" idx="10"/>
          </p:nvPr>
        </p:nvSpPr>
        <p:spPr/>
        <p:txBody>
          <a:bodyPr/>
          <a:lstStyle/>
          <a:p>
            <a:fld id="{87FE9FF8-B3E2-42EF-9537-CB5622CB0FEC}" type="slidenum">
              <a:rPr lang="fr-FR" smtClean="0"/>
              <a:t>2</a:t>
            </a:fld>
            <a:endParaRPr lang="fr-FR"/>
          </a:p>
        </p:txBody>
      </p:sp>
    </p:spTree>
    <p:extLst>
      <p:ext uri="{BB962C8B-B14F-4D97-AF65-F5344CB8AC3E}">
        <p14:creationId xmlns:p14="http://schemas.microsoft.com/office/powerpoint/2010/main" val="1415141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87FE9FF8-B3E2-42EF-9537-CB5622CB0FEC}" type="slidenum">
              <a:rPr lang="fr-FR" smtClean="0"/>
              <a:t>3</a:t>
            </a:fld>
            <a:endParaRPr lang="fr-FR"/>
          </a:p>
        </p:txBody>
      </p:sp>
    </p:spTree>
    <p:extLst>
      <p:ext uri="{BB962C8B-B14F-4D97-AF65-F5344CB8AC3E}">
        <p14:creationId xmlns:p14="http://schemas.microsoft.com/office/powerpoint/2010/main" val="1297240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dirty="0" smtClean="0"/>
          </a:p>
        </p:txBody>
      </p:sp>
      <p:sp>
        <p:nvSpPr>
          <p:cNvPr id="4" name="Espace réservé du numéro de diapositive 3"/>
          <p:cNvSpPr>
            <a:spLocks noGrp="1"/>
          </p:cNvSpPr>
          <p:nvPr>
            <p:ph type="sldNum" sz="quarter" idx="10"/>
          </p:nvPr>
        </p:nvSpPr>
        <p:spPr/>
        <p:txBody>
          <a:bodyPr/>
          <a:lstStyle/>
          <a:p>
            <a:fld id="{87FE9FF8-B3E2-42EF-9537-CB5622CB0FEC}" type="slidenum">
              <a:rPr lang="fr-FR" smtClean="0"/>
              <a:t>4</a:t>
            </a:fld>
            <a:endParaRPr lang="fr-FR"/>
          </a:p>
        </p:txBody>
      </p:sp>
    </p:spTree>
    <p:extLst>
      <p:ext uri="{BB962C8B-B14F-4D97-AF65-F5344CB8AC3E}">
        <p14:creationId xmlns:p14="http://schemas.microsoft.com/office/powerpoint/2010/main" val="506565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85800" y="4400549"/>
            <a:ext cx="5486400" cy="3839683"/>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1" dirty="0" smtClean="0"/>
              <a:t>Libre circulación de las personas </a:t>
            </a:r>
            <a:r>
              <a:rPr lang="es-ES" dirty="0" smtClean="0"/>
              <a:t>es un concepto avanzado a escala del continente africano (Comunidad Económica Africana) + Espacios tipo CEDEAO (África del Oeste), CAE (Comunidad de África del Este). </a:t>
            </a:r>
            <a:endParaRPr lang="es-ES" dirty="0" smtClean="0"/>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Þ"/>
              <a:tabLst/>
              <a:defRPr/>
            </a:pPr>
            <a:r>
              <a:rPr lang="es-ES" dirty="0" smtClean="0"/>
              <a:t>Impacto del</a:t>
            </a:r>
            <a:r>
              <a:rPr lang="es-ES" baseline="0" dirty="0" smtClean="0"/>
              <a:t> cierre de las fronteras CEDEAO durante crisis COVID (comercio, </a:t>
            </a:r>
            <a:r>
              <a:rPr lang="es-ES" baseline="0" dirty="0" err="1" smtClean="0"/>
              <a:t>transhumancia</a:t>
            </a:r>
            <a:r>
              <a:rPr lang="es-ES" baseline="0" dirty="0" smtClean="0"/>
              <a:t>)</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s-E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err="1" smtClean="0"/>
              <a:t>Africa</a:t>
            </a:r>
            <a:r>
              <a:rPr lang="es-ES" dirty="0" smtClean="0"/>
              <a:t> del Oeste</a:t>
            </a:r>
            <a:r>
              <a:rPr lang="es-ES" baseline="0" dirty="0" smtClean="0"/>
              <a:t> + </a:t>
            </a:r>
            <a:r>
              <a:rPr lang="es-ES" baseline="0" dirty="0" err="1" smtClean="0"/>
              <a:t>surafrica</a:t>
            </a:r>
            <a:r>
              <a:rPr lang="es-ES" baseline="0" dirty="0" smtClean="0"/>
              <a:t> =&gt; potencial económico / </a:t>
            </a:r>
            <a:r>
              <a:rPr lang="es-ES" baseline="0" dirty="0" err="1" smtClean="0"/>
              <a:t>Africa</a:t>
            </a:r>
            <a:r>
              <a:rPr lang="es-ES" baseline="0" dirty="0" smtClean="0"/>
              <a:t> del Este =&gt; crisis  </a:t>
            </a:r>
            <a:r>
              <a:rPr lang="es-ES" baseline="0" dirty="0" smtClean="0"/>
              <a:t>humanitarias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baseline="0" dirty="0" smtClean="0"/>
              <a:t> </a:t>
            </a:r>
            <a:endParaRPr lang="es-ES" dirty="0" smtClean="0"/>
          </a:p>
          <a:p>
            <a:endParaRPr lang="fr-FR" dirty="0"/>
          </a:p>
        </p:txBody>
      </p:sp>
      <p:sp>
        <p:nvSpPr>
          <p:cNvPr id="4" name="Espace réservé du numéro de diapositive 3"/>
          <p:cNvSpPr>
            <a:spLocks noGrp="1"/>
          </p:cNvSpPr>
          <p:nvPr>
            <p:ph type="sldNum" sz="quarter" idx="10"/>
          </p:nvPr>
        </p:nvSpPr>
        <p:spPr/>
        <p:txBody>
          <a:bodyPr/>
          <a:lstStyle/>
          <a:p>
            <a:fld id="{87FE9FF8-B3E2-42EF-9537-CB5622CB0FEC}" type="slidenum">
              <a:rPr lang="fr-FR" smtClean="0"/>
              <a:t>5</a:t>
            </a:fld>
            <a:endParaRPr lang="fr-FR"/>
          </a:p>
        </p:txBody>
      </p:sp>
    </p:spTree>
    <p:extLst>
      <p:ext uri="{BB962C8B-B14F-4D97-AF65-F5344CB8AC3E}">
        <p14:creationId xmlns:p14="http://schemas.microsoft.com/office/powerpoint/2010/main" val="599048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dirty="0"/>
          </a:p>
        </p:txBody>
      </p:sp>
      <p:sp>
        <p:nvSpPr>
          <p:cNvPr id="4" name="Espace réservé du numéro de diapositive 3"/>
          <p:cNvSpPr>
            <a:spLocks noGrp="1"/>
          </p:cNvSpPr>
          <p:nvPr>
            <p:ph type="sldNum" sz="quarter" idx="10"/>
          </p:nvPr>
        </p:nvSpPr>
        <p:spPr/>
        <p:txBody>
          <a:bodyPr/>
          <a:lstStyle/>
          <a:p>
            <a:fld id="{87FE9FF8-B3E2-42EF-9537-CB5622CB0FEC}" type="slidenum">
              <a:rPr lang="fr-FR" smtClean="0"/>
              <a:t>6</a:t>
            </a:fld>
            <a:endParaRPr lang="fr-FR"/>
          </a:p>
        </p:txBody>
      </p:sp>
    </p:spTree>
    <p:extLst>
      <p:ext uri="{BB962C8B-B14F-4D97-AF65-F5344CB8AC3E}">
        <p14:creationId xmlns:p14="http://schemas.microsoft.com/office/powerpoint/2010/main" val="2345909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sz="1200" b="1" dirty="0" smtClean="0">
                <a:latin typeface="Calibri" panose="020F0502020204030204" pitchFamily="34" charset="0"/>
                <a:cs typeface="Calibri" panose="020F0502020204030204" pitchFamily="34" charset="0"/>
              </a:rPr>
              <a:t>→</a:t>
            </a:r>
            <a:r>
              <a:rPr lang="es-AR" sz="1200" b="1" dirty="0" smtClean="0"/>
              <a:t> estos factores están estrechamente conectados. Dejar su casa/país responde en general a una combinación de factores. </a:t>
            </a:r>
          </a:p>
          <a:p>
            <a:pPr marL="228600" indent="-228600">
              <a:buFont typeface="+mj-lt"/>
              <a:buAutoNum type="arabicParenR"/>
            </a:pPr>
            <a:r>
              <a:rPr lang="es-ES" dirty="0" smtClean="0"/>
              <a:t>Las personas desplazadas por un conflicto pueden tener que volver a desplazarse cuando surgen otros problemas de seguridad en las zonas de asentamiento o por razones climáticas. Ejemplos: desplazados en el </a:t>
            </a:r>
            <a:r>
              <a:rPr lang="es-ES" dirty="0" err="1" smtClean="0"/>
              <a:t>Sahel</a:t>
            </a:r>
            <a:r>
              <a:rPr lang="es-ES" baseline="0" dirty="0" smtClean="0"/>
              <a:t> / </a:t>
            </a:r>
            <a:r>
              <a:rPr lang="es-ES" dirty="0" smtClean="0"/>
              <a:t>poblaciones desplazadas en la zona del lago Chad (debido a las acciones de </a:t>
            </a:r>
            <a:r>
              <a:rPr lang="es-ES" dirty="0" err="1" smtClean="0"/>
              <a:t>Boko</a:t>
            </a:r>
            <a:r>
              <a:rPr lang="es-ES" dirty="0" smtClean="0"/>
              <a:t> </a:t>
            </a:r>
            <a:r>
              <a:rPr lang="es-ES" dirty="0" err="1" smtClean="0"/>
              <a:t>Haram</a:t>
            </a:r>
            <a:r>
              <a:rPr lang="es-ES" dirty="0" smtClean="0"/>
              <a:t> en particular) que también se enfrentan a desastres climáticos. </a:t>
            </a:r>
          </a:p>
          <a:p>
            <a:pPr marL="228600" indent="-228600">
              <a:buFont typeface="+mj-lt"/>
              <a:buAutoNum type="arabicParenR"/>
            </a:pPr>
            <a:r>
              <a:rPr lang="es-ES" dirty="0" smtClean="0"/>
              <a:t>los estudiantes pueden decidir quedarse en el país de acogida y convertirse en comerciantes... </a:t>
            </a:r>
          </a:p>
          <a:p>
            <a:pPr marL="228600" indent="-228600">
              <a:buFont typeface="+mj-lt"/>
              <a:buAutoNum type="arabicParenR"/>
            </a:pPr>
            <a:r>
              <a:rPr lang="es-ES" dirty="0" smtClean="0"/>
              <a:t>desplazados internos o en la región por razones de inseguridad pueden decidir continuar su viaje por razones socioeconómicas (y de mayor seguridad) más allá de su región de origen, o incluso hacia Europa.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AR" sz="1200" b="1" dirty="0" smtClean="0"/>
          </a:p>
          <a:p>
            <a:endParaRPr lang="fr-FR" dirty="0"/>
          </a:p>
        </p:txBody>
      </p:sp>
      <p:sp>
        <p:nvSpPr>
          <p:cNvPr id="4" name="Espace réservé du numéro de diapositive 3"/>
          <p:cNvSpPr>
            <a:spLocks noGrp="1"/>
          </p:cNvSpPr>
          <p:nvPr>
            <p:ph type="sldNum" sz="quarter" idx="10"/>
          </p:nvPr>
        </p:nvSpPr>
        <p:spPr/>
        <p:txBody>
          <a:bodyPr/>
          <a:lstStyle/>
          <a:p>
            <a:fld id="{87FE9FF8-B3E2-42EF-9537-CB5622CB0FEC}" type="slidenum">
              <a:rPr lang="fr-FR" smtClean="0"/>
              <a:t>7</a:t>
            </a:fld>
            <a:endParaRPr lang="fr-FR"/>
          </a:p>
        </p:txBody>
      </p:sp>
    </p:spTree>
    <p:extLst>
      <p:ext uri="{BB962C8B-B14F-4D97-AF65-F5344CB8AC3E}">
        <p14:creationId xmlns:p14="http://schemas.microsoft.com/office/powerpoint/2010/main" val="2612417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E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100" b="0" i="0" kern="1200" dirty="0" smtClean="0">
                <a:solidFill>
                  <a:schemeClr val="tx1"/>
                </a:solidFill>
                <a:effectLst/>
                <a:latin typeface="+mn-lt"/>
                <a:ea typeface="+mn-ea"/>
                <a:cs typeface="+mn-cs"/>
              </a:rPr>
              <a:t>1)</a:t>
            </a:r>
            <a:r>
              <a:rPr lang="es-ES" sz="1100" b="0" i="0" kern="1200" baseline="0" dirty="0" smtClean="0">
                <a:solidFill>
                  <a:schemeClr val="tx1"/>
                </a:solidFill>
                <a:effectLst/>
                <a:latin typeface="+mn-lt"/>
                <a:ea typeface="+mn-ea"/>
                <a:cs typeface="+mn-cs"/>
              </a:rPr>
              <a:t> </a:t>
            </a:r>
            <a:r>
              <a:rPr lang="es-ES" sz="1200" dirty="0" smtClean="0"/>
              <a:t>En los últimos 10 años, los desplazamientos internos relacionados con </a:t>
            </a:r>
            <a:r>
              <a:rPr lang="es-ES" sz="1200" b="1" dirty="0" smtClean="0"/>
              <a:t>conflictos</a:t>
            </a:r>
            <a:r>
              <a:rPr lang="es-ES" sz="1200" dirty="0" smtClean="0"/>
              <a:t> han seguido </a:t>
            </a:r>
            <a:r>
              <a:rPr lang="es-ES" sz="1200" b="1" dirty="0" smtClean="0"/>
              <a:t>aumentando</a:t>
            </a:r>
            <a:r>
              <a:rPr lang="es-ES" sz="120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smtClean="0"/>
              <a:t>Concentración del </a:t>
            </a:r>
            <a:r>
              <a:rPr lang="es-ES" sz="1200" b="1" dirty="0" smtClean="0"/>
              <a:t>90% de los desplazados forzosos entre 10 países </a:t>
            </a:r>
          </a:p>
          <a:p>
            <a:endParaRPr lang="es-ES" sz="1200" b="0" i="0" kern="1200" dirty="0" smtClean="0">
              <a:solidFill>
                <a:schemeClr val="tx1"/>
              </a:solidFill>
              <a:effectLst/>
              <a:latin typeface="+mn-lt"/>
              <a:ea typeface="+mn-ea"/>
              <a:cs typeface="+mn-cs"/>
            </a:endParaRPr>
          </a:p>
          <a:p>
            <a:r>
              <a:rPr lang="es-ES" sz="1200" b="0" i="0" kern="1200" dirty="0" smtClean="0">
                <a:solidFill>
                  <a:schemeClr val="tx1"/>
                </a:solidFill>
                <a:effectLst/>
                <a:latin typeface="+mn-lt"/>
                <a:ea typeface="+mn-ea"/>
                <a:cs typeface="+mn-cs"/>
              </a:rPr>
              <a:t>Ejemplos: </a:t>
            </a:r>
          </a:p>
          <a:p>
            <a:pPr marL="171450" indent="-171450">
              <a:buFont typeface="Arial" panose="020B0604020202020204" pitchFamily="34" charset="0"/>
              <a:buChar char="•"/>
            </a:pPr>
            <a:r>
              <a:rPr lang="es-ES" sz="1200" b="1" i="0" kern="1200" dirty="0" smtClean="0">
                <a:solidFill>
                  <a:schemeClr val="tx1"/>
                </a:solidFill>
                <a:effectLst/>
                <a:latin typeface="+mn-lt"/>
                <a:ea typeface="+mn-ea"/>
                <a:cs typeface="+mn-cs"/>
              </a:rPr>
              <a:t>RDC</a:t>
            </a:r>
            <a:r>
              <a:rPr lang="es-ES" sz="1200" b="0" i="0" kern="1200" dirty="0" smtClean="0">
                <a:solidFill>
                  <a:schemeClr val="tx1"/>
                </a:solidFill>
                <a:effectLst/>
                <a:latin typeface="+mn-lt"/>
                <a:ea typeface="+mn-ea"/>
                <a:cs typeface="+mn-cs"/>
              </a:rPr>
              <a:t>: conflicto no resuelto que produce repetidas oleadas de desplazamientos, combinado con una difícil situación socioeconómica, especialmente en el este del país (</a:t>
            </a:r>
            <a:r>
              <a:rPr lang="es-ES" sz="1200" b="1" i="0" kern="1200" dirty="0" smtClean="0">
                <a:solidFill>
                  <a:schemeClr val="tx1"/>
                </a:solidFill>
                <a:effectLst/>
                <a:latin typeface="+mn-lt"/>
                <a:ea typeface="+mn-ea"/>
                <a:cs typeface="+mn-cs"/>
              </a:rPr>
              <a:t>1 de cada 9 personas son desplazadas internas</a:t>
            </a:r>
            <a:r>
              <a:rPr lang="es-ES" sz="1200" b="0" i="0" kern="1200" dirty="0" smtClean="0">
                <a:solidFill>
                  <a:schemeClr val="tx1"/>
                </a:solidFill>
                <a:effectLst/>
                <a:latin typeface="+mn-lt"/>
                <a:ea typeface="+mn-ea"/>
                <a:cs typeface="+mn-cs"/>
              </a:rPr>
              <a:t>). Caso típico de desplazamiento prolongado. </a:t>
            </a:r>
          </a:p>
          <a:p>
            <a:pPr marL="171450" indent="-171450">
              <a:buFont typeface="Arial" panose="020B0604020202020204" pitchFamily="34" charset="0"/>
              <a:buChar char="•"/>
            </a:pPr>
            <a:r>
              <a:rPr lang="es-ES" sz="1200" b="1" i="0" kern="1200" dirty="0" smtClean="0">
                <a:solidFill>
                  <a:schemeClr val="tx1"/>
                </a:solidFill>
                <a:effectLst/>
                <a:latin typeface="+mn-lt"/>
                <a:ea typeface="+mn-ea"/>
                <a:cs typeface="+mn-cs"/>
              </a:rPr>
              <a:t>Camerún</a:t>
            </a:r>
            <a:r>
              <a:rPr lang="es-ES" sz="1200" b="0" i="0" kern="1200" dirty="0" smtClean="0">
                <a:solidFill>
                  <a:schemeClr val="tx1"/>
                </a:solidFill>
                <a:effectLst/>
                <a:latin typeface="+mn-lt"/>
                <a:ea typeface="+mn-ea"/>
                <a:cs typeface="+mn-cs"/>
              </a:rPr>
              <a:t>: acogida acumulada de refugiados (centroafricanos) y desplazamientos internos (1 millón), relacionados con una crisis entre la comunidad anglófona/francófona del oeste del país (separatistas anglófonos). A esto hay que añadir las actividades de </a:t>
            </a:r>
            <a:r>
              <a:rPr lang="es-ES" sz="1200" b="0" i="0" kern="1200" dirty="0" err="1" smtClean="0">
                <a:solidFill>
                  <a:schemeClr val="tx1"/>
                </a:solidFill>
                <a:effectLst/>
                <a:latin typeface="+mn-lt"/>
                <a:ea typeface="+mn-ea"/>
                <a:cs typeface="+mn-cs"/>
              </a:rPr>
              <a:t>Boko</a:t>
            </a:r>
            <a:r>
              <a:rPr lang="es-ES" sz="1200" b="0" i="0" kern="1200" dirty="0" smtClean="0">
                <a:solidFill>
                  <a:schemeClr val="tx1"/>
                </a:solidFill>
                <a:effectLst/>
                <a:latin typeface="+mn-lt"/>
                <a:ea typeface="+mn-ea"/>
                <a:cs typeface="+mn-cs"/>
              </a:rPr>
              <a:t> </a:t>
            </a:r>
            <a:r>
              <a:rPr lang="es-ES" sz="1200" b="0" i="0" kern="1200" dirty="0" err="1" smtClean="0">
                <a:solidFill>
                  <a:schemeClr val="tx1"/>
                </a:solidFill>
                <a:effectLst/>
                <a:latin typeface="+mn-lt"/>
                <a:ea typeface="+mn-ea"/>
                <a:cs typeface="+mn-cs"/>
              </a:rPr>
              <a:t>Haram</a:t>
            </a:r>
            <a:r>
              <a:rPr lang="es-ES" sz="1200" b="0" i="0" kern="1200" dirty="0" smtClean="0">
                <a:solidFill>
                  <a:schemeClr val="tx1"/>
                </a:solidFill>
                <a:effectLst/>
                <a:latin typeface="+mn-lt"/>
                <a:ea typeface="+mn-ea"/>
                <a:cs typeface="+mn-cs"/>
              </a:rPr>
              <a:t> en el norte del país. </a:t>
            </a:r>
          </a:p>
          <a:p>
            <a:pPr marL="171450" indent="-171450">
              <a:buFont typeface="Arial" panose="020B0604020202020204" pitchFamily="34" charset="0"/>
              <a:buChar char="•"/>
            </a:pPr>
            <a:r>
              <a:rPr lang="es-ES" sz="1200" b="1" i="0" kern="1200" dirty="0" err="1" smtClean="0">
                <a:solidFill>
                  <a:schemeClr val="tx1"/>
                </a:solidFill>
                <a:effectLst/>
                <a:latin typeface="+mn-lt"/>
                <a:ea typeface="+mn-ea"/>
                <a:cs typeface="+mn-cs"/>
              </a:rPr>
              <a:t>Sahel</a:t>
            </a:r>
            <a:r>
              <a:rPr lang="es-ES" sz="1200" b="0" i="0" kern="1200" dirty="0" smtClean="0">
                <a:solidFill>
                  <a:schemeClr val="tx1"/>
                </a:solidFill>
                <a:effectLst/>
                <a:latin typeface="+mn-lt"/>
                <a:ea typeface="+mn-ea"/>
                <a:cs typeface="+mn-cs"/>
              </a:rPr>
              <a:t>: Deterioro de la situación en el </a:t>
            </a:r>
            <a:r>
              <a:rPr lang="es-ES" sz="1200" b="0" i="0" kern="1200" dirty="0" err="1" smtClean="0">
                <a:solidFill>
                  <a:schemeClr val="tx1"/>
                </a:solidFill>
                <a:effectLst/>
                <a:latin typeface="+mn-lt"/>
                <a:ea typeface="+mn-ea"/>
                <a:cs typeface="+mn-cs"/>
              </a:rPr>
              <a:t>Sahel</a:t>
            </a:r>
            <a:r>
              <a:rPr lang="es-ES" sz="1200" b="0" i="0" kern="1200" dirty="0" smtClean="0">
                <a:solidFill>
                  <a:schemeClr val="tx1"/>
                </a:solidFill>
                <a:effectLst/>
                <a:latin typeface="+mn-lt"/>
                <a:ea typeface="+mn-ea"/>
                <a:cs typeface="+mn-cs"/>
              </a:rPr>
              <a:t> en 2019, especialmente en la zona de las 3 fronteras entre Burkina (513.000 nuevos desplazamientos) - Níger (248.000) - Malí (284.000). </a:t>
            </a:r>
          </a:p>
          <a:p>
            <a:endParaRPr lang="es-ES" sz="1200" b="0" i="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87FE9FF8-B3E2-42EF-9537-CB5622CB0FEC}" type="slidenum">
              <a:rPr lang="fr-FR" smtClean="0"/>
              <a:t>8</a:t>
            </a:fld>
            <a:endParaRPr lang="fr-FR"/>
          </a:p>
        </p:txBody>
      </p:sp>
    </p:spTree>
    <p:extLst>
      <p:ext uri="{BB962C8B-B14F-4D97-AF65-F5344CB8AC3E}">
        <p14:creationId xmlns:p14="http://schemas.microsoft.com/office/powerpoint/2010/main" val="1137679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s-ES" sz="1200" b="0" i="0" kern="1200" dirty="0" smtClean="0">
                <a:solidFill>
                  <a:schemeClr val="tx1"/>
                </a:solidFill>
                <a:effectLst/>
                <a:latin typeface="+mn-lt"/>
                <a:ea typeface="+mn-ea"/>
                <a:cs typeface="+mn-cs"/>
              </a:rPr>
              <a:t>El aumento de la migración internacional en África se debe en parte a los esfuerzos de los Estados africanos por reforzar la integración regional (principio de libre circulación promovido por la CEDEAO y la CAE). </a:t>
            </a:r>
            <a:endParaRPr lang="fr-FR" sz="1200" b="0" i="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87FE9FF8-B3E2-42EF-9537-CB5622CB0FEC}" type="slidenum">
              <a:rPr lang="fr-FR" smtClean="0"/>
              <a:t>9</a:t>
            </a:fld>
            <a:endParaRPr lang="fr-FR"/>
          </a:p>
        </p:txBody>
      </p:sp>
    </p:spTree>
    <p:extLst>
      <p:ext uri="{BB962C8B-B14F-4D97-AF65-F5344CB8AC3E}">
        <p14:creationId xmlns:p14="http://schemas.microsoft.com/office/powerpoint/2010/main" val="1341541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r-FR" smtClean="0"/>
              <a:t>Modifiez le style du titre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87DE6118-2437-4B30-8E3C-4D2BE6020583}" type="datetimeFigureOut">
              <a:rPr lang="en-US" smtClean="0"/>
              <a:pPr/>
              <a:t>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‹N°›</a:t>
            </a:fld>
            <a:endParaRPr lang="en-US" dirty="0"/>
          </a:p>
        </p:txBody>
      </p:sp>
      <p:cxnSp>
        <p:nvCxnSpPr>
          <p:cNvPr id="8" name="Straight Connector 7"/>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66064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19306133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fr-FR" smtClean="0"/>
              <a:t>Modifiez le style du titre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62184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2280815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r-FR" smtClean="0"/>
              <a:t>Modifiez le style du titre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87DE6118-2437-4B30-8E3C-4D2BE6020583}" type="datetimeFigureOut">
              <a:rPr lang="en-US" smtClean="0"/>
              <a:pPr/>
              <a:t>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‹N°›</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0304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9316659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024128" y="2967788"/>
            <a:ext cx="4754880" cy="334157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smtClean="0"/>
              <a:t>Modifier les styles du texte du masque</a:t>
            </a:r>
          </a:p>
        </p:txBody>
      </p:sp>
      <p:sp>
        <p:nvSpPr>
          <p:cNvPr id="6" name="Content Placeholder 5"/>
          <p:cNvSpPr>
            <a:spLocks noGrp="1"/>
          </p:cNvSpPr>
          <p:nvPr>
            <p:ph sz="quarter" idx="4"/>
          </p:nvPr>
        </p:nvSpPr>
        <p:spPr>
          <a:xfrm>
            <a:off x="5989320" y="2967788"/>
            <a:ext cx="4754880" cy="334157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2/23/2021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41561135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2/23/2021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148831564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2/23/2021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29455187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smtClean="0"/>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87DE6118-2437-4B30-8E3C-4D2BE6020583}" type="datetimeFigureOut">
              <a:rPr lang="en-US" smtClean="0"/>
              <a:pPr/>
              <a:t>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‹N°›</a:t>
            </a:fld>
            <a:endParaRPr lang="en-US" dirty="0"/>
          </a:p>
        </p:txBody>
      </p:sp>
    </p:spTree>
    <p:extLst>
      <p:ext uri="{BB962C8B-B14F-4D97-AF65-F5344CB8AC3E}">
        <p14:creationId xmlns:p14="http://schemas.microsoft.com/office/powerpoint/2010/main" val="33307694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87DE6118-2437-4B30-8E3C-4D2BE6020583}" type="datetimeFigureOut">
              <a:rPr lang="en-US" smtClean="0"/>
              <a:pPr/>
              <a:t>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‹N°›</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9393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7DE6118-2437-4B30-8E3C-4D2BE6020583}" type="datetimeFigureOut">
              <a:rPr lang="en-US" smtClean="0"/>
              <a:pPr/>
              <a:t>2/23/2021</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9E57DC2-970A-4B3E-BB1C-7A09969E49DF}" type="slidenum">
              <a:rPr lang="en-US" smtClean="0"/>
              <a:pPr/>
              <a:t>‹N°›</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887042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mc:Choice xmlns:p14="http://schemas.microsoft.com/office/powerpoint/2010/main" Requires="p14">
      <p:transition p14:dur="0"/>
    </mc:Choice>
    <mc:Fallback>
      <p:transition/>
    </mc:Fallback>
  </mc:AlternateConten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reliefweb.int/sites/reliefweb.int/files/resources/DTM_FMS_ESP_2020_brief_final.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rodakar.iom.int/sites/default/files/documents/IOM%20WCA_Mobility%20mapping%20-%202020%20June_FINAL.pdf" TargetMode="External"/><Relationship Id="rId3" Type="http://schemas.openxmlformats.org/officeDocument/2006/relationships/hyperlink" Target="https://publications.iom.int/books/africa-migration-report-challenging-narrative" TargetMode="External"/><Relationship Id="rId7" Type="http://schemas.openxmlformats.org/officeDocument/2006/relationships/hyperlink" Target="https://migration.iom.int/sites/all/themes/fmp/pages/data-story/index.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publications.iom.int/books/etat-de-la-migration-dans-le-monde-2020" TargetMode="External"/><Relationship Id="rId5" Type="http://schemas.openxmlformats.org/officeDocument/2006/relationships/hyperlink" Target="https://www.internal-displacement.org/global-report/grid2020/downloads/2020-IDMC-GRID-sub-saharan-africa.pdf?v=1.17" TargetMode="External"/><Relationship Id="rId4" Type="http://schemas.openxmlformats.org/officeDocument/2006/relationships/hyperlink" Target="http://citizenshiprightsafrica.org/?lang=fr" TargetMode="External"/><Relationship Id="rId9" Type="http://schemas.openxmlformats.org/officeDocument/2006/relationships/hyperlink" Target="http://www.mixedmigration.org/wp-content/uploads/2019/10/Mixed-Migration-Review-2019.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coordomobilite.caritas@gmail.com"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publications.iom.int/books/africa-migration-report-challenging-narrative?language=e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africacenter.org/fr/spotlight/le-nombre-de-deplaces-de-force-en-afrique-atteint-le-chiffre-record-de-29-millions/"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1764" y="5304849"/>
            <a:ext cx="7772400" cy="1301404"/>
          </a:xfrm>
        </p:spPr>
        <p:txBody>
          <a:bodyPr>
            <a:normAutofit fontScale="90000"/>
          </a:bodyPr>
          <a:lstStyle/>
          <a:p>
            <a:r>
              <a:rPr lang="es-AR" sz="4400" b="1" dirty="0" smtClean="0"/>
              <a:t>Movilidades EN AFRICA</a:t>
            </a:r>
            <a:r>
              <a:rPr lang="es-AR" b="1" dirty="0"/>
              <a:t/>
            </a:r>
            <a:br>
              <a:rPr lang="es-AR" b="1" dirty="0"/>
            </a:br>
            <a:r>
              <a:rPr lang="es-AR" sz="2200" b="1" dirty="0" smtClean="0"/>
              <a:t/>
            </a:r>
            <a:br>
              <a:rPr lang="es-AR" sz="2200" b="1" dirty="0" smtClean="0"/>
            </a:br>
            <a:r>
              <a:rPr lang="es-AR" sz="2000" b="1" dirty="0" smtClean="0"/>
              <a:t>ENCUENTRO CONFEDERAL DE MOVILIDAD HUMANA – Caritas Española</a:t>
            </a:r>
            <a:r>
              <a:rPr lang="es-AR" sz="2000" dirty="0" smtClean="0"/>
              <a:t/>
            </a:r>
            <a:br>
              <a:rPr lang="es-AR" sz="2000" dirty="0" smtClean="0"/>
            </a:br>
            <a:r>
              <a:rPr lang="es-AR" sz="2000" u="sng" dirty="0" smtClean="0"/>
              <a:t>23 febrero 2021</a:t>
            </a:r>
            <a:br>
              <a:rPr lang="es-AR" sz="2000" u="sng" dirty="0" smtClean="0"/>
            </a:br>
            <a:r>
              <a:rPr lang="es-AR" sz="2000" u="sng" dirty="0" smtClean="0"/>
              <a:t/>
            </a:r>
            <a:br>
              <a:rPr lang="es-AR" sz="2000" u="sng" dirty="0" smtClean="0"/>
            </a:br>
            <a:r>
              <a:rPr lang="es-AR" sz="2000" u="sng" dirty="0" smtClean="0"/>
              <a:t/>
            </a:r>
            <a:br>
              <a:rPr lang="es-AR" sz="2000" u="sng" dirty="0" smtClean="0"/>
            </a:br>
            <a:r>
              <a:rPr lang="es-AR" sz="1700" u="sng" dirty="0" smtClean="0"/>
              <a:t>Fanny </a:t>
            </a:r>
            <a:r>
              <a:rPr lang="es-AR" sz="1700" u="sng" dirty="0" err="1" smtClean="0"/>
              <a:t>curet</a:t>
            </a:r>
            <a:r>
              <a:rPr lang="es-AR" sz="1700" u="sng" dirty="0" smtClean="0"/>
              <a:t> – coordinadora </a:t>
            </a:r>
            <a:r>
              <a:rPr lang="es-AR" sz="1700" u="sng" dirty="0" err="1" smtClean="0"/>
              <a:t>prmh</a:t>
            </a:r>
            <a:r>
              <a:rPr lang="fr-FR" dirty="0"/>
              <a:t/>
            </a:r>
            <a:br>
              <a:rPr lang="fr-FR" dirty="0"/>
            </a:br>
            <a:endParaRPr lang="fr-FR" sz="5000" b="1"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9722" y="4967294"/>
            <a:ext cx="1523592" cy="1523592"/>
          </a:xfrm>
          <a:prstGeom prst="rect">
            <a:avLst/>
          </a:prstGeom>
        </p:spPr>
      </p:pic>
      <p:sp>
        <p:nvSpPr>
          <p:cNvPr id="5" name="ZoneTexte 4"/>
          <p:cNvSpPr txBox="1"/>
          <p:nvPr/>
        </p:nvSpPr>
        <p:spPr>
          <a:xfrm>
            <a:off x="9963314" y="4967294"/>
            <a:ext cx="1973505" cy="1476036"/>
          </a:xfrm>
          <a:prstGeom prst="rect">
            <a:avLst/>
          </a:prstGeom>
          <a:solidFill>
            <a:schemeClr val="bg1"/>
          </a:solidFill>
        </p:spPr>
        <p:txBody>
          <a:bodyPr wrap="square" rtlCol="0">
            <a:spAutoFit/>
          </a:bodyPr>
          <a:lstStyle/>
          <a:p>
            <a:pPr algn="ctr"/>
            <a:endParaRPr lang="es-419" dirty="0"/>
          </a:p>
          <a:p>
            <a:pPr algn="ctr"/>
            <a:r>
              <a:rPr lang="es-419" dirty="0" smtClean="0"/>
              <a:t>Programa Regional para la Movilidad Humana</a:t>
            </a:r>
          </a:p>
          <a:p>
            <a:pPr algn="ctr"/>
            <a:endParaRPr lang="es-419" dirty="0"/>
          </a:p>
        </p:txBody>
      </p:sp>
      <p:cxnSp>
        <p:nvCxnSpPr>
          <p:cNvPr id="7" name="Connecteur droit 6"/>
          <p:cNvCxnSpPr/>
          <p:nvPr/>
        </p:nvCxnSpPr>
        <p:spPr>
          <a:xfrm>
            <a:off x="8069179" y="4864876"/>
            <a:ext cx="0" cy="1728429"/>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72354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419" dirty="0" smtClean="0"/>
              <a:t>Factores </a:t>
            </a:r>
            <a:r>
              <a:rPr lang="es-419" dirty="0" smtClean="0"/>
              <a:t>medioambientales</a:t>
            </a:r>
            <a:endParaRPr lang="es-419"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2809" y="1993004"/>
            <a:ext cx="2797719" cy="1865146"/>
          </a:xfrm>
          <a:prstGeom prst="rect">
            <a:avLst/>
          </a:prstGeom>
        </p:spPr>
      </p:pic>
      <p:pic>
        <p:nvPicPr>
          <p:cNvPr id="5" name="Espace réservé du contenu 4"/>
          <p:cNvPicPr>
            <a:picLocks noChangeAspect="1"/>
          </p:cNvPicPr>
          <p:nvPr/>
        </p:nvPicPr>
        <p:blipFill>
          <a:blip r:embed="rId4"/>
          <a:stretch>
            <a:fillRect/>
          </a:stretch>
        </p:blipFill>
        <p:spPr>
          <a:xfrm>
            <a:off x="5994660" y="3922208"/>
            <a:ext cx="3972978" cy="1688514"/>
          </a:xfrm>
          <a:prstGeom prst="rect">
            <a:avLst/>
          </a:prstGeom>
        </p:spPr>
      </p:pic>
      <p:sp>
        <p:nvSpPr>
          <p:cNvPr id="6" name="Espace réservé du contenu 2"/>
          <p:cNvSpPr txBox="1">
            <a:spLocks/>
          </p:cNvSpPr>
          <p:nvPr/>
        </p:nvSpPr>
        <p:spPr>
          <a:xfrm>
            <a:off x="745226" y="1993561"/>
            <a:ext cx="4904935" cy="4305300"/>
          </a:xfrm>
          <a:prstGeom prst="rect">
            <a:avLst/>
          </a:prstGeom>
          <a:solidFill>
            <a:schemeClr val="bg1">
              <a:alpha val="74000"/>
            </a:schemeClr>
          </a:solidFill>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ctr">
              <a:lnSpc>
                <a:spcPct val="100000"/>
              </a:lnSpc>
              <a:spcBef>
                <a:spcPts val="0"/>
              </a:spcBef>
              <a:spcAft>
                <a:spcPts val="0"/>
              </a:spcAft>
            </a:pPr>
            <a:r>
              <a:rPr lang="es-ES" sz="2000" dirty="0" smtClean="0"/>
              <a:t>"MIGRANTE CLIMATICO" </a:t>
            </a:r>
          </a:p>
          <a:p>
            <a:pPr algn="ctr">
              <a:lnSpc>
                <a:spcPct val="100000"/>
              </a:lnSpc>
              <a:spcBef>
                <a:spcPts val="0"/>
              </a:spcBef>
              <a:spcAft>
                <a:spcPts val="0"/>
              </a:spcAft>
            </a:pPr>
            <a:endParaRPr lang="es-ES" sz="2000" dirty="0" smtClean="0"/>
          </a:p>
          <a:p>
            <a:pPr algn="ctr">
              <a:lnSpc>
                <a:spcPct val="100000"/>
              </a:lnSpc>
              <a:spcBef>
                <a:spcPts val="0"/>
              </a:spcBef>
              <a:spcAft>
                <a:spcPts val="0"/>
              </a:spcAft>
            </a:pPr>
            <a:r>
              <a:rPr lang="es-ES" sz="2000" b="1" dirty="0" smtClean="0"/>
              <a:t>Persona o grupo de personas </a:t>
            </a:r>
            <a:r>
              <a:rPr lang="es-ES" sz="2000" dirty="0" smtClean="0"/>
              <a:t>que, principalmente por razones relacionadas con </a:t>
            </a:r>
            <a:r>
              <a:rPr lang="es-ES" sz="2000" b="1" dirty="0" smtClean="0"/>
              <a:t>un cambio ambiental súbito o progresivo que afecta negativamente </a:t>
            </a:r>
            <a:r>
              <a:rPr lang="es-ES" sz="2000" dirty="0" smtClean="0"/>
              <a:t>a su vida o a sus condiciones de vida, se ven </a:t>
            </a:r>
            <a:r>
              <a:rPr lang="es-ES" sz="2000" b="1" dirty="0" smtClean="0"/>
              <a:t>obligadas a abandonar su lugar de residencia </a:t>
            </a:r>
            <a:r>
              <a:rPr lang="es-ES" sz="2000" dirty="0" smtClean="0"/>
              <a:t>habitual o lo abandonan por </a:t>
            </a:r>
            <a:r>
              <a:rPr lang="es-ES" sz="2000" b="1" dirty="0" smtClean="0"/>
              <a:t>iniciativa propia, temporal o permanentemente</a:t>
            </a:r>
            <a:r>
              <a:rPr lang="es-ES" sz="2000" dirty="0" smtClean="0"/>
              <a:t>, y que por ello se desplazan </a:t>
            </a:r>
            <a:r>
              <a:rPr lang="es-ES" sz="2000" b="1" dirty="0" smtClean="0"/>
              <a:t>dentro o fuera de su país </a:t>
            </a:r>
            <a:r>
              <a:rPr lang="es-ES" sz="2000" dirty="0" smtClean="0"/>
              <a:t>de origen o de residencia habitual </a:t>
            </a:r>
            <a:r>
              <a:rPr lang="es-ES" sz="1600" dirty="0" smtClean="0"/>
              <a:t>│</a:t>
            </a:r>
            <a:r>
              <a:rPr lang="es-ES" sz="1600" i="1" dirty="0" smtClean="0"/>
              <a:t> Término no definido en el derecho internacional (fuente OIM)</a:t>
            </a:r>
          </a:p>
          <a:p>
            <a:pPr algn="just">
              <a:lnSpc>
                <a:spcPct val="100000"/>
              </a:lnSpc>
              <a:spcBef>
                <a:spcPts val="0"/>
              </a:spcBef>
              <a:spcAft>
                <a:spcPts val="0"/>
              </a:spcAft>
            </a:pPr>
            <a:endParaRPr lang="es-ES" sz="2000" dirty="0" smtClean="0"/>
          </a:p>
        </p:txBody>
      </p:sp>
      <p:pic>
        <p:nvPicPr>
          <p:cNvPr id="1026" name="Picture 2" descr="Résultat de recherche d'images pour &quot;PHOTO CYCLONE MOZAMBIQUE&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4660" y="1993561"/>
            <a:ext cx="2796883" cy="18645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Un éleveur peul et son troupeau près de Sokoto, dans le nord-ouest du Nigeria, en avril 20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77289" y="3921222"/>
            <a:ext cx="2533822" cy="1690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2399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89403" y="616700"/>
            <a:ext cx="9720072" cy="1499616"/>
          </a:xfrm>
        </p:spPr>
        <p:txBody>
          <a:bodyPr/>
          <a:lstStyle/>
          <a:p>
            <a:r>
              <a:rPr lang="es-419" dirty="0" smtClean="0"/>
              <a:t>MOTIVOS DE EMIGRACION – llegadas a España </a:t>
            </a:r>
            <a:endParaRPr lang="es-419" dirty="0"/>
          </a:p>
        </p:txBody>
      </p:sp>
      <p:pic>
        <p:nvPicPr>
          <p:cNvPr id="4" name="Espace réservé du contenu 3"/>
          <p:cNvPicPr>
            <a:picLocks noGrp="1" noChangeAspect="1"/>
          </p:cNvPicPr>
          <p:nvPr>
            <p:ph idx="1"/>
          </p:nvPr>
        </p:nvPicPr>
        <p:blipFill>
          <a:blip r:embed="rId3"/>
          <a:stretch>
            <a:fillRect/>
          </a:stretch>
        </p:blipFill>
        <p:spPr>
          <a:xfrm>
            <a:off x="989403" y="2523281"/>
            <a:ext cx="5088451" cy="2487052"/>
          </a:xfrm>
          <a:prstGeom prst="rect">
            <a:avLst/>
          </a:prstGeom>
        </p:spPr>
      </p:pic>
      <p:sp>
        <p:nvSpPr>
          <p:cNvPr id="6" name="Rectangle 5"/>
          <p:cNvSpPr/>
          <p:nvPr/>
        </p:nvSpPr>
        <p:spPr>
          <a:xfrm>
            <a:off x="3472405" y="3032567"/>
            <a:ext cx="2963119" cy="266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7" name="ZoneTexte 6"/>
          <p:cNvSpPr txBox="1"/>
          <p:nvPr/>
        </p:nvSpPr>
        <p:spPr>
          <a:xfrm>
            <a:off x="1042867" y="5140299"/>
            <a:ext cx="5034987" cy="276999"/>
          </a:xfrm>
          <a:prstGeom prst="rect">
            <a:avLst/>
          </a:prstGeom>
          <a:noFill/>
        </p:spPr>
        <p:txBody>
          <a:bodyPr wrap="square" rtlCol="0">
            <a:spAutoFit/>
          </a:bodyPr>
          <a:lstStyle/>
          <a:p>
            <a:pPr algn="ctr"/>
            <a:r>
              <a:rPr lang="es-419" sz="1200" dirty="0" smtClean="0"/>
              <a:t>Fuente: </a:t>
            </a:r>
            <a:r>
              <a:rPr lang="es-419" sz="1200" dirty="0" err="1" smtClean="0"/>
              <a:t>Monitoring</a:t>
            </a:r>
            <a:r>
              <a:rPr lang="es-419" sz="1200" dirty="0" smtClean="0"/>
              <a:t> de los flujos - OIM, </a:t>
            </a:r>
            <a:r>
              <a:rPr lang="es-419" sz="1200" dirty="0" smtClean="0">
                <a:hlinkClick r:id="rId4"/>
              </a:rPr>
              <a:t>España, Febrero 2021</a:t>
            </a:r>
            <a:endParaRPr lang="es-419" sz="1200" dirty="0"/>
          </a:p>
        </p:txBody>
      </p:sp>
      <p:sp>
        <p:nvSpPr>
          <p:cNvPr id="9" name="Rectangle 8"/>
          <p:cNvSpPr/>
          <p:nvPr/>
        </p:nvSpPr>
        <p:spPr>
          <a:xfrm>
            <a:off x="3533628" y="2523281"/>
            <a:ext cx="2681977" cy="102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ZoneTexte 10"/>
          <p:cNvSpPr txBox="1"/>
          <p:nvPr/>
        </p:nvSpPr>
        <p:spPr>
          <a:xfrm>
            <a:off x="7176303" y="3032567"/>
            <a:ext cx="4409954" cy="2862322"/>
          </a:xfrm>
          <a:prstGeom prst="rect">
            <a:avLst/>
          </a:prstGeom>
          <a:noFill/>
        </p:spPr>
        <p:txBody>
          <a:bodyPr wrap="square" rtlCol="0">
            <a:spAutoFit/>
          </a:bodyPr>
          <a:lstStyle/>
          <a:p>
            <a:pPr algn="ctr"/>
            <a:r>
              <a:rPr lang="es-419" dirty="0" smtClean="0"/>
              <a:t>Monitoreo de OIM a través de “</a:t>
            </a:r>
            <a:r>
              <a:rPr lang="es-419" dirty="0" err="1" smtClean="0"/>
              <a:t>Displacement</a:t>
            </a:r>
            <a:r>
              <a:rPr lang="es-419" dirty="0" smtClean="0"/>
              <a:t> Tracking </a:t>
            </a:r>
            <a:r>
              <a:rPr lang="es-419" dirty="0" err="1" smtClean="0"/>
              <a:t>Matrix</a:t>
            </a:r>
            <a:r>
              <a:rPr lang="es-419" dirty="0" smtClean="0"/>
              <a:t>” (DTM). </a:t>
            </a:r>
          </a:p>
          <a:p>
            <a:pPr algn="ctr"/>
            <a:endParaRPr lang="es-419" dirty="0"/>
          </a:p>
          <a:p>
            <a:pPr algn="ctr"/>
            <a:r>
              <a:rPr lang="es-419" dirty="0" smtClean="0"/>
              <a:t>Muestra limitada (302 personas entrevistadas) pero da </a:t>
            </a:r>
            <a:r>
              <a:rPr lang="es-419" b="1" u="sng" dirty="0" smtClean="0"/>
              <a:t>tendencias</a:t>
            </a:r>
            <a:r>
              <a:rPr lang="es-419" dirty="0" smtClean="0"/>
              <a:t> sobre el perfil de las personas. </a:t>
            </a:r>
          </a:p>
          <a:p>
            <a:pPr algn="ctr"/>
            <a:endParaRPr lang="es-419" dirty="0"/>
          </a:p>
          <a:p>
            <a:pPr algn="ctr"/>
            <a:r>
              <a:rPr lang="es-419" b="1" dirty="0" smtClean="0"/>
              <a:t>No puede refleja la combinación de factores + se basa en la percepción de las personas </a:t>
            </a:r>
          </a:p>
          <a:p>
            <a:r>
              <a:rPr lang="es-419" dirty="0" smtClean="0"/>
              <a:t> </a:t>
            </a:r>
          </a:p>
        </p:txBody>
      </p:sp>
    </p:spTree>
    <p:extLst>
      <p:ext uri="{BB962C8B-B14F-4D97-AF65-F5344CB8AC3E}">
        <p14:creationId xmlns:p14="http://schemas.microsoft.com/office/powerpoint/2010/main" val="12842958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419" dirty="0" smtClean="0"/>
              <a:t>conclusiones</a:t>
            </a:r>
            <a:endParaRPr lang="es-419" dirty="0"/>
          </a:p>
        </p:txBody>
      </p:sp>
      <p:sp>
        <p:nvSpPr>
          <p:cNvPr id="3" name="Espace réservé du texte 2"/>
          <p:cNvSpPr>
            <a:spLocks noGrp="1"/>
          </p:cNvSpPr>
          <p:nvPr>
            <p:ph type="body" idx="1"/>
          </p:nvPr>
        </p:nvSpPr>
        <p:spPr/>
        <p:txBody>
          <a:bodyPr/>
          <a:lstStyle/>
          <a:p>
            <a:endParaRPr lang="es-419"/>
          </a:p>
        </p:txBody>
      </p:sp>
    </p:spTree>
    <p:extLst>
      <p:ext uri="{BB962C8B-B14F-4D97-AF65-F5344CB8AC3E}">
        <p14:creationId xmlns:p14="http://schemas.microsoft.com/office/powerpoint/2010/main" val="39769618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419" dirty="0" smtClean="0"/>
              <a:t>conclusiones</a:t>
            </a:r>
            <a:endParaRPr lang="es-419" dirty="0"/>
          </a:p>
        </p:txBody>
      </p:sp>
      <p:sp>
        <p:nvSpPr>
          <p:cNvPr id="3" name="Espace réservé du contenu 2"/>
          <p:cNvSpPr>
            <a:spLocks noGrp="1"/>
          </p:cNvSpPr>
          <p:nvPr>
            <p:ph idx="1"/>
          </p:nvPr>
        </p:nvSpPr>
        <p:spPr/>
        <p:txBody>
          <a:bodyPr>
            <a:normAutofit/>
          </a:bodyPr>
          <a:lstStyle/>
          <a:p>
            <a:pPr algn="just">
              <a:buFont typeface="Arial" panose="020B0604020202020204" pitchFamily="34" charset="0"/>
              <a:buChar char="•"/>
            </a:pPr>
            <a:r>
              <a:rPr lang="es-419" dirty="0" smtClean="0"/>
              <a:t>La movilidad humana en África es </a:t>
            </a:r>
            <a:r>
              <a:rPr lang="es-419" b="1" dirty="0" smtClean="0"/>
              <a:t>una realidad mucho mas amplia que la ruta hacia </a:t>
            </a:r>
            <a:r>
              <a:rPr lang="es-419" b="1" dirty="0" smtClean="0"/>
              <a:t>Europa</a:t>
            </a:r>
            <a:endParaRPr lang="es-419" dirty="0" smtClean="0"/>
          </a:p>
          <a:p>
            <a:pPr algn="just">
              <a:buFont typeface="Arial" panose="020B0604020202020204" pitchFamily="34" charset="0"/>
              <a:buChar char="•"/>
            </a:pPr>
            <a:r>
              <a:rPr lang="es-419" dirty="0" smtClean="0"/>
              <a:t>Es necesario tener una </a:t>
            </a:r>
            <a:r>
              <a:rPr lang="es-419" b="1" dirty="0" smtClean="0"/>
              <a:t>visión combinada/cruzada de los factores </a:t>
            </a:r>
            <a:r>
              <a:rPr lang="es-419" dirty="0" smtClean="0"/>
              <a:t>de la movilidad. </a:t>
            </a:r>
          </a:p>
          <a:p>
            <a:pPr algn="just">
              <a:buFont typeface="Arial" panose="020B0604020202020204" pitchFamily="34" charset="0"/>
              <a:buChar char="•"/>
            </a:pPr>
            <a:r>
              <a:rPr lang="es-419" dirty="0"/>
              <a:t>L</a:t>
            </a:r>
            <a:r>
              <a:rPr lang="es-419" b="1" dirty="0" smtClean="0"/>
              <a:t>a </a:t>
            </a:r>
            <a:r>
              <a:rPr lang="es-419" b="1" dirty="0" smtClean="0"/>
              <a:t>investigación </a:t>
            </a:r>
            <a:r>
              <a:rPr lang="es-419" dirty="0" smtClean="0"/>
              <a:t>sobre </a:t>
            </a:r>
            <a:r>
              <a:rPr lang="es-419" dirty="0" smtClean="0"/>
              <a:t>la cuestión de la </a:t>
            </a:r>
            <a:r>
              <a:rPr lang="es-419" dirty="0" smtClean="0"/>
              <a:t>movilidad humana es un elemento importante. Desde África, se señala cada vez mas la prevalencia de la investigación europea</a:t>
            </a:r>
            <a:r>
              <a:rPr lang="es-419" dirty="0"/>
              <a:t> </a:t>
            </a:r>
            <a:r>
              <a:rPr lang="es-ES" dirty="0" smtClean="0">
                <a:cs typeface="Calibri" panose="020F0502020204030204" pitchFamily="34" charset="0"/>
              </a:rPr>
              <a:t>→ </a:t>
            </a:r>
            <a:r>
              <a:rPr lang="es-ES" dirty="0">
                <a:cs typeface="Calibri" panose="020F0502020204030204" pitchFamily="34" charset="0"/>
              </a:rPr>
              <a:t>una de las vocaciones declaradas del nuevo Observatorio Africano de la Migración, pero también más globalmente de la Unión </a:t>
            </a:r>
            <a:r>
              <a:rPr lang="es-ES" dirty="0" smtClean="0">
                <a:cs typeface="Calibri" panose="020F0502020204030204" pitchFamily="34" charset="0"/>
              </a:rPr>
              <a:t>Africana, es crear </a:t>
            </a:r>
            <a:r>
              <a:rPr lang="es-ES" dirty="0">
                <a:cs typeface="Calibri" panose="020F0502020204030204" pitchFamily="34" charset="0"/>
              </a:rPr>
              <a:t>una nueva "narrativa" de la migración, teniendo en cuenta la realidad </a:t>
            </a:r>
            <a:r>
              <a:rPr lang="es-ES" dirty="0" smtClean="0">
                <a:cs typeface="Calibri" panose="020F0502020204030204" pitchFamily="34" charset="0"/>
              </a:rPr>
              <a:t>africana.</a:t>
            </a:r>
            <a:endParaRPr lang="es-419" dirty="0" smtClean="0"/>
          </a:p>
          <a:p>
            <a:pPr algn="just">
              <a:buFont typeface="Arial" panose="020B0604020202020204" pitchFamily="34" charset="0"/>
              <a:buChar char="•"/>
            </a:pPr>
            <a:r>
              <a:rPr lang="es-419" dirty="0" smtClean="0"/>
              <a:t>Cabe preguntarse </a:t>
            </a:r>
            <a:r>
              <a:rPr lang="es-419" b="1" dirty="0" smtClean="0"/>
              <a:t>por qué se presenta siempre la movilidad como un problema y no como una solución o al menos un proceso natural del funcionamiento de las sociedades humanas</a:t>
            </a:r>
            <a:r>
              <a:rPr lang="es-419" dirty="0" smtClean="0"/>
              <a:t>… </a:t>
            </a:r>
          </a:p>
          <a:p>
            <a:pPr>
              <a:buFont typeface="Arial" panose="020B0604020202020204" pitchFamily="34" charset="0"/>
              <a:buChar char="•"/>
            </a:pPr>
            <a:endParaRPr lang="es-419" dirty="0" smtClean="0"/>
          </a:p>
          <a:p>
            <a:endParaRPr lang="es-419" dirty="0"/>
          </a:p>
        </p:txBody>
      </p:sp>
    </p:spTree>
    <p:extLst>
      <p:ext uri="{BB962C8B-B14F-4D97-AF65-F5344CB8AC3E}">
        <p14:creationId xmlns:p14="http://schemas.microsoft.com/office/powerpoint/2010/main" val="62274587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err="1" smtClean="0"/>
              <a:t>algunas</a:t>
            </a:r>
            <a:r>
              <a:rPr lang="fr-FR" dirty="0" smtClean="0"/>
              <a:t> </a:t>
            </a:r>
            <a:r>
              <a:rPr lang="fr-FR" dirty="0" err="1" smtClean="0"/>
              <a:t>referencias</a:t>
            </a:r>
            <a:r>
              <a:rPr lang="fr-FR" dirty="0" smtClean="0"/>
              <a:t>… </a:t>
            </a:r>
            <a:endParaRPr lang="fr-FR" b="1" i="1" dirty="0"/>
          </a:p>
        </p:txBody>
      </p:sp>
      <p:sp>
        <p:nvSpPr>
          <p:cNvPr id="3" name="Espace réservé du contenu 2"/>
          <p:cNvSpPr>
            <a:spLocks noGrp="1"/>
          </p:cNvSpPr>
          <p:nvPr>
            <p:ph idx="1"/>
          </p:nvPr>
        </p:nvSpPr>
        <p:spPr/>
        <p:txBody>
          <a:bodyPr>
            <a:normAutofit/>
          </a:bodyPr>
          <a:lstStyle/>
          <a:p>
            <a:pPr marL="0" indent="0">
              <a:buNone/>
            </a:pPr>
            <a:r>
              <a:rPr lang="en-US" dirty="0">
                <a:hlinkClick r:id="rId3"/>
              </a:rPr>
              <a:t>Africa Migration Report: Challenging the Narrative</a:t>
            </a:r>
            <a:r>
              <a:rPr lang="en-US" dirty="0"/>
              <a:t>, UA y OIM, 2020. </a:t>
            </a:r>
            <a:endParaRPr lang="fr-FR" dirty="0">
              <a:hlinkClick r:id="rId4"/>
            </a:endParaRPr>
          </a:p>
          <a:p>
            <a:r>
              <a:rPr lang="fr-FR" dirty="0" err="1" smtClean="0"/>
              <a:t>Internal</a:t>
            </a:r>
            <a:r>
              <a:rPr lang="fr-FR" dirty="0" smtClean="0"/>
              <a:t> </a:t>
            </a:r>
            <a:r>
              <a:rPr lang="fr-FR" dirty="0" err="1" smtClean="0"/>
              <a:t>Displacement</a:t>
            </a:r>
            <a:r>
              <a:rPr lang="fr-FR" dirty="0" smtClean="0"/>
              <a:t> Monitoring Center: </a:t>
            </a:r>
            <a:r>
              <a:rPr lang="fr-FR" dirty="0" smtClean="0">
                <a:hlinkClick r:id="rId5"/>
              </a:rPr>
              <a:t>2020 Global Report </a:t>
            </a:r>
            <a:endParaRPr lang="fr-FR" dirty="0" smtClean="0"/>
          </a:p>
          <a:p>
            <a:r>
              <a:rPr lang="fr-FR" dirty="0" smtClean="0">
                <a:hlinkClick r:id="rId6"/>
              </a:rPr>
              <a:t>Etat de la migration dans le monde 2020, OIM</a:t>
            </a:r>
            <a:r>
              <a:rPr lang="fr-FR" dirty="0" smtClean="0"/>
              <a:t>. </a:t>
            </a:r>
          </a:p>
          <a:p>
            <a:r>
              <a:rPr lang="fr-FR" dirty="0" smtClean="0"/>
              <a:t>Monitoring des déplacements en Afrique de l’Ouest </a:t>
            </a:r>
            <a:r>
              <a:rPr lang="fr-FR" dirty="0"/>
              <a:t>et </a:t>
            </a:r>
            <a:r>
              <a:rPr lang="fr-FR" dirty="0" smtClean="0"/>
              <a:t>Australe / « </a:t>
            </a:r>
            <a:r>
              <a:rPr lang="fr-FR" dirty="0" err="1" smtClean="0"/>
              <a:t>Displacement</a:t>
            </a:r>
            <a:r>
              <a:rPr lang="fr-FR" dirty="0" smtClean="0"/>
              <a:t> </a:t>
            </a:r>
            <a:r>
              <a:rPr lang="fr-FR" dirty="0" err="1" smtClean="0"/>
              <a:t>Tracking</a:t>
            </a:r>
            <a:r>
              <a:rPr lang="fr-FR" dirty="0" smtClean="0"/>
              <a:t> Matrix » </a:t>
            </a:r>
            <a:r>
              <a:rPr lang="fr-FR" dirty="0"/>
              <a:t>(OIM): </a:t>
            </a:r>
            <a:r>
              <a:rPr lang="fr-FR" dirty="0">
                <a:hlinkClick r:id="rId7"/>
              </a:rPr>
              <a:t>https://</a:t>
            </a:r>
            <a:r>
              <a:rPr lang="fr-FR" dirty="0" smtClean="0">
                <a:hlinkClick r:id="rId7"/>
              </a:rPr>
              <a:t>migration.iom.int/sites/all/themes/fmp/pages/data-story/index.html</a:t>
            </a:r>
            <a:r>
              <a:rPr lang="fr-FR" dirty="0" smtClean="0"/>
              <a:t> </a:t>
            </a:r>
          </a:p>
          <a:p>
            <a:r>
              <a:rPr lang="fr-FR" dirty="0" smtClean="0">
                <a:hlinkClick r:id="rId8"/>
              </a:rPr>
              <a:t>Mapping sobre </a:t>
            </a:r>
            <a:r>
              <a:rPr lang="fr-FR" dirty="0" err="1" smtClean="0">
                <a:hlinkClick r:id="rId8"/>
              </a:rPr>
              <a:t>mobilidad</a:t>
            </a:r>
            <a:r>
              <a:rPr lang="fr-FR" dirty="0" smtClean="0">
                <a:hlinkClick r:id="rId8"/>
              </a:rPr>
              <a:t> </a:t>
            </a:r>
            <a:r>
              <a:rPr lang="fr-FR" dirty="0" err="1" smtClean="0">
                <a:hlinkClick r:id="rId8"/>
              </a:rPr>
              <a:t>regional</a:t>
            </a:r>
            <a:r>
              <a:rPr lang="fr-FR" dirty="0" smtClean="0">
                <a:hlinkClick r:id="rId8"/>
              </a:rPr>
              <a:t> en </a:t>
            </a:r>
            <a:r>
              <a:rPr lang="fr-FR" dirty="0" err="1" smtClean="0">
                <a:hlinkClick r:id="rId8"/>
              </a:rPr>
              <a:t>Africa</a:t>
            </a:r>
            <a:r>
              <a:rPr lang="fr-FR" dirty="0" smtClean="0">
                <a:hlinkClick r:id="rId8"/>
              </a:rPr>
              <a:t> central y </a:t>
            </a:r>
            <a:r>
              <a:rPr lang="fr-FR" dirty="0" err="1" smtClean="0">
                <a:hlinkClick r:id="rId8"/>
              </a:rPr>
              <a:t>Africa</a:t>
            </a:r>
            <a:r>
              <a:rPr lang="fr-FR" dirty="0" smtClean="0">
                <a:hlinkClick r:id="rId8"/>
              </a:rPr>
              <a:t> </a:t>
            </a:r>
            <a:r>
              <a:rPr lang="fr-FR" dirty="0" err="1" smtClean="0">
                <a:hlinkClick r:id="rId8"/>
              </a:rPr>
              <a:t>del</a:t>
            </a:r>
            <a:r>
              <a:rPr lang="fr-FR" dirty="0" smtClean="0">
                <a:hlinkClick r:id="rId8"/>
              </a:rPr>
              <a:t> </a:t>
            </a:r>
            <a:r>
              <a:rPr lang="fr-FR" dirty="0" err="1" smtClean="0">
                <a:hlinkClick r:id="rId8"/>
              </a:rPr>
              <a:t>Oeste</a:t>
            </a:r>
            <a:r>
              <a:rPr lang="fr-FR" dirty="0" smtClean="0"/>
              <a:t>, </a:t>
            </a:r>
            <a:r>
              <a:rPr lang="fr-FR" dirty="0" err="1" smtClean="0"/>
              <a:t>janv.-juin</a:t>
            </a:r>
            <a:r>
              <a:rPr lang="fr-FR" dirty="0" smtClean="0"/>
              <a:t> 2020 - OIM</a:t>
            </a:r>
          </a:p>
          <a:p>
            <a:r>
              <a:rPr lang="fr-FR" dirty="0" smtClean="0">
                <a:hlinkClick r:id="rId9"/>
              </a:rPr>
              <a:t>Mixed Migration Center </a:t>
            </a:r>
            <a:r>
              <a:rPr lang="fr-FR" dirty="0" err="1" smtClean="0">
                <a:hlinkClick r:id="rId9"/>
              </a:rPr>
              <a:t>annual</a:t>
            </a:r>
            <a:r>
              <a:rPr lang="fr-FR" dirty="0" smtClean="0">
                <a:hlinkClick r:id="rId9"/>
              </a:rPr>
              <a:t> </a:t>
            </a:r>
            <a:r>
              <a:rPr lang="fr-FR" dirty="0" err="1" smtClean="0">
                <a:hlinkClick r:id="rId9"/>
              </a:rPr>
              <a:t>review</a:t>
            </a:r>
            <a:r>
              <a:rPr lang="fr-FR" dirty="0" smtClean="0"/>
              <a:t>, 2019. </a:t>
            </a:r>
          </a:p>
          <a:p>
            <a:endParaRPr lang="fr-FR" dirty="0" smtClean="0"/>
          </a:p>
          <a:p>
            <a:endParaRPr lang="fr-FR" dirty="0"/>
          </a:p>
        </p:txBody>
      </p:sp>
    </p:spTree>
    <p:extLst>
      <p:ext uri="{BB962C8B-B14F-4D97-AF65-F5344CB8AC3E}">
        <p14:creationId xmlns:p14="http://schemas.microsoft.com/office/powerpoint/2010/main" val="36344752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66463" y="5245514"/>
            <a:ext cx="8679915" cy="892285"/>
          </a:xfrm>
        </p:spPr>
        <p:txBody>
          <a:bodyPr>
            <a:noAutofit/>
          </a:bodyPr>
          <a:lstStyle/>
          <a:p>
            <a:r>
              <a:rPr lang="fr-FR" sz="7000" b="1" dirty="0" smtClean="0"/>
              <a:t>Gracias! </a:t>
            </a:r>
            <a:endParaRPr lang="fr-FR" sz="7000" b="1" dirty="0"/>
          </a:p>
        </p:txBody>
      </p:sp>
      <p:sp>
        <p:nvSpPr>
          <p:cNvPr id="3" name="Sous-titre 2"/>
          <p:cNvSpPr>
            <a:spLocks noGrp="1"/>
          </p:cNvSpPr>
          <p:nvPr>
            <p:ph type="subTitle" idx="1"/>
          </p:nvPr>
        </p:nvSpPr>
        <p:spPr/>
        <p:txBody>
          <a:bodyPr>
            <a:normAutofit fontScale="92500"/>
          </a:bodyPr>
          <a:lstStyle/>
          <a:p>
            <a:r>
              <a:rPr lang="fr-FR" dirty="0" smtClean="0"/>
              <a:t>Fanny </a:t>
            </a:r>
            <a:r>
              <a:rPr lang="fr-FR" dirty="0" err="1" smtClean="0"/>
              <a:t>Curet</a:t>
            </a:r>
            <a:endParaRPr lang="fr-FR" dirty="0" smtClean="0"/>
          </a:p>
          <a:p>
            <a:r>
              <a:rPr lang="fr-FR" dirty="0" err="1" smtClean="0"/>
              <a:t>Coordinadora</a:t>
            </a:r>
            <a:r>
              <a:rPr lang="fr-FR" dirty="0" smtClean="0"/>
              <a:t> </a:t>
            </a:r>
            <a:r>
              <a:rPr lang="fr-FR" dirty="0" err="1" smtClean="0"/>
              <a:t>del</a:t>
            </a:r>
            <a:r>
              <a:rPr lang="fr-FR" dirty="0" smtClean="0"/>
              <a:t> </a:t>
            </a:r>
            <a:r>
              <a:rPr lang="fr-FR" dirty="0" err="1" smtClean="0"/>
              <a:t>Programa</a:t>
            </a:r>
            <a:r>
              <a:rPr lang="fr-FR" dirty="0" smtClean="0"/>
              <a:t> </a:t>
            </a:r>
            <a:r>
              <a:rPr lang="fr-FR" dirty="0" err="1" smtClean="0"/>
              <a:t>Regional</a:t>
            </a:r>
            <a:r>
              <a:rPr lang="fr-FR" dirty="0" smtClean="0"/>
              <a:t> para la </a:t>
            </a:r>
            <a:r>
              <a:rPr lang="fr-FR" dirty="0" err="1" smtClean="0"/>
              <a:t>Movilidad</a:t>
            </a:r>
            <a:r>
              <a:rPr lang="fr-FR" dirty="0" smtClean="0"/>
              <a:t> </a:t>
            </a:r>
            <a:r>
              <a:rPr lang="fr-FR" dirty="0" err="1" smtClean="0"/>
              <a:t>Humana</a:t>
            </a:r>
            <a:r>
              <a:rPr lang="fr-FR" dirty="0" smtClean="0"/>
              <a:t> – </a:t>
            </a:r>
            <a:r>
              <a:rPr lang="fr-FR" dirty="0" err="1" smtClean="0"/>
              <a:t>red</a:t>
            </a:r>
            <a:r>
              <a:rPr lang="fr-FR" dirty="0" smtClean="0"/>
              <a:t> Caritas - </a:t>
            </a:r>
            <a:r>
              <a:rPr lang="fr-FR" dirty="0" smtClean="0">
                <a:hlinkClick r:id="rId3"/>
              </a:rPr>
              <a:t>coordomobilite.caritas@gmail.com</a:t>
            </a:r>
            <a:r>
              <a:rPr lang="fr-FR" dirty="0" smtClean="0"/>
              <a:t> </a:t>
            </a:r>
            <a:endParaRPr lang="fr-FR" dirty="0"/>
          </a:p>
        </p:txBody>
      </p:sp>
    </p:spTree>
    <p:extLst>
      <p:ext uri="{BB962C8B-B14F-4D97-AF65-F5344CB8AC3E}">
        <p14:creationId xmlns:p14="http://schemas.microsoft.com/office/powerpoint/2010/main" val="4998326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s-419" dirty="0" smtClean="0"/>
              <a:t>ALGUNOS Conceptos </a:t>
            </a:r>
            <a:r>
              <a:rPr lang="es-419" dirty="0"/>
              <a:t>CLAVES </a:t>
            </a:r>
            <a:r>
              <a:rPr lang="es-419" dirty="0" smtClean="0"/>
              <a:t>A LA HORA DE </a:t>
            </a:r>
            <a:r>
              <a:rPr lang="es-419" dirty="0" err="1" smtClean="0"/>
              <a:t>hablaR</a:t>
            </a:r>
            <a:r>
              <a:rPr lang="es-419" dirty="0" smtClean="0"/>
              <a:t> de </a:t>
            </a:r>
            <a:r>
              <a:rPr lang="es-419" dirty="0"/>
              <a:t>MOVILIDAD HUMANA</a:t>
            </a:r>
          </a:p>
        </p:txBody>
      </p:sp>
      <p:sp>
        <p:nvSpPr>
          <p:cNvPr id="3" name="Espace réservé du texte 2"/>
          <p:cNvSpPr>
            <a:spLocks noGrp="1"/>
          </p:cNvSpPr>
          <p:nvPr>
            <p:ph type="body" idx="1"/>
          </p:nvPr>
        </p:nvSpPr>
        <p:spPr>
          <a:xfrm>
            <a:off x="8918532" y="4960137"/>
            <a:ext cx="2892468" cy="1463040"/>
          </a:xfrm>
        </p:spPr>
        <p:txBody>
          <a:bodyPr/>
          <a:lstStyle/>
          <a:p>
            <a:pPr marL="285750" indent="-285750">
              <a:buFont typeface="Arial" panose="020B0604020202020204" pitchFamily="34" charset="0"/>
              <a:buChar char="•"/>
            </a:pPr>
            <a:r>
              <a:rPr lang="es-419" b="1" dirty="0" smtClean="0">
                <a:solidFill>
                  <a:schemeClr val="accent2">
                    <a:lumMod val="75000"/>
                  </a:schemeClr>
                </a:solidFill>
              </a:rPr>
              <a:t>Percepción</a:t>
            </a:r>
            <a:r>
              <a:rPr lang="es-419" dirty="0" smtClean="0">
                <a:solidFill>
                  <a:schemeClr val="accent2">
                    <a:lumMod val="75000"/>
                  </a:schemeClr>
                </a:solidFill>
              </a:rPr>
              <a:t> de la movilidad humana</a:t>
            </a:r>
            <a:endParaRPr lang="es-419" b="1" dirty="0" smtClean="0">
              <a:solidFill>
                <a:schemeClr val="accent2">
                  <a:lumMod val="75000"/>
                </a:schemeClr>
              </a:solidFill>
            </a:endParaRPr>
          </a:p>
          <a:p>
            <a:pPr marL="285750" indent="-285750">
              <a:buFont typeface="Arial" panose="020B0604020202020204" pitchFamily="34" charset="0"/>
              <a:buChar char="•"/>
            </a:pPr>
            <a:endParaRPr lang="es-419" dirty="0"/>
          </a:p>
        </p:txBody>
      </p:sp>
    </p:spTree>
    <p:extLst>
      <p:ext uri="{BB962C8B-B14F-4D97-AF65-F5344CB8AC3E}">
        <p14:creationId xmlns:p14="http://schemas.microsoft.com/office/powerpoint/2010/main" val="38826517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8" y="585216"/>
            <a:ext cx="7370572" cy="1499616"/>
          </a:xfrm>
        </p:spPr>
        <p:txBody>
          <a:bodyPr>
            <a:noAutofit/>
          </a:bodyPr>
          <a:lstStyle/>
          <a:p>
            <a:r>
              <a:rPr lang="es-419" sz="4000" dirty="0" smtClean="0"/>
              <a:t>Echemos un paso atrás y pensemos en </a:t>
            </a:r>
            <a:r>
              <a:rPr lang="es-419" sz="4000" dirty="0" smtClean="0"/>
              <a:t>nuestras representaciones sobre la </a:t>
            </a:r>
            <a:r>
              <a:rPr lang="es-419" sz="4000" dirty="0" smtClean="0"/>
              <a:t>movilidad humana  </a:t>
            </a:r>
            <a:endParaRPr lang="es-419" sz="4000" dirty="0"/>
          </a:p>
        </p:txBody>
      </p:sp>
      <p:sp>
        <p:nvSpPr>
          <p:cNvPr id="3" name="Espace réservé du contenu 2"/>
          <p:cNvSpPr>
            <a:spLocks noGrp="1"/>
          </p:cNvSpPr>
          <p:nvPr>
            <p:ph idx="1"/>
          </p:nvPr>
        </p:nvSpPr>
        <p:spPr>
          <a:xfrm>
            <a:off x="1024128" y="2285999"/>
            <a:ext cx="10093051" cy="4361689"/>
          </a:xfrm>
        </p:spPr>
        <p:txBody>
          <a:bodyPr>
            <a:normAutofit lnSpcReduction="10000"/>
          </a:bodyPr>
          <a:lstStyle/>
          <a:p>
            <a:pPr>
              <a:buFont typeface="Arial" panose="020B0604020202020204" pitchFamily="34" charset="0"/>
              <a:buChar char="•"/>
            </a:pPr>
            <a:r>
              <a:rPr lang="es-419" dirty="0" smtClean="0"/>
              <a:t>La movilidad es un </a:t>
            </a:r>
            <a:r>
              <a:rPr lang="es-419" b="1" dirty="0" smtClean="0"/>
              <a:t>derecho universal </a:t>
            </a:r>
            <a:r>
              <a:rPr lang="es-419" dirty="0" smtClean="0"/>
              <a:t>(</a:t>
            </a:r>
            <a:r>
              <a:rPr lang="es-419" i="1" dirty="0" smtClean="0"/>
              <a:t>articulo 13 de la Declaración Universal de los Derechos Humanos</a:t>
            </a:r>
            <a:r>
              <a:rPr lang="es-419" dirty="0" smtClean="0"/>
              <a:t>) en </a:t>
            </a:r>
            <a:r>
              <a:rPr lang="es-419" b="1" u="sng" dirty="0" smtClean="0"/>
              <a:t>constante retroceso. </a:t>
            </a:r>
          </a:p>
          <a:p>
            <a:pPr>
              <a:buFont typeface="Arial" panose="020B0604020202020204" pitchFamily="34" charset="0"/>
              <a:buChar char="•"/>
            </a:pPr>
            <a:endParaRPr lang="es-419" dirty="0" smtClean="0"/>
          </a:p>
          <a:p>
            <a:pPr>
              <a:buFont typeface="Arial" panose="020B0604020202020204" pitchFamily="34" charset="0"/>
              <a:buChar char="•"/>
            </a:pPr>
            <a:r>
              <a:rPr lang="es-419" b="1" dirty="0"/>
              <a:t>Cobertura mediática / instrumentalización </a:t>
            </a:r>
            <a:r>
              <a:rPr lang="es-419" b="1" dirty="0" smtClean="0"/>
              <a:t>política </a:t>
            </a:r>
            <a:r>
              <a:rPr lang="es-419" dirty="0" smtClean="0"/>
              <a:t>de la cuestión migratoria: </a:t>
            </a:r>
          </a:p>
          <a:p>
            <a:pPr lvl="1">
              <a:buFont typeface="Symbol" panose="05050102010706020507" pitchFamily="18" charset="2"/>
              <a:buChar char="Þ"/>
            </a:pPr>
            <a:r>
              <a:rPr lang="es-419" dirty="0" smtClean="0"/>
              <a:t>Construye una </a:t>
            </a:r>
            <a:r>
              <a:rPr lang="es-419" b="1" u="sng" dirty="0" smtClean="0"/>
              <a:t>narración/discurso monolítico </a:t>
            </a:r>
            <a:r>
              <a:rPr lang="es-419" dirty="0" smtClean="0"/>
              <a:t>sobre la movilidad humana (“Fiebre” por Europa, “efecto llamada</a:t>
            </a:r>
            <a:r>
              <a:rPr lang="es-419" dirty="0" smtClean="0"/>
              <a:t>”): la movilidad humana como un problema. </a:t>
            </a:r>
            <a:endParaRPr lang="es-419" dirty="0" smtClean="0"/>
          </a:p>
          <a:p>
            <a:pPr lvl="1">
              <a:buFont typeface="Symbol" panose="05050102010706020507" pitchFamily="18" charset="2"/>
              <a:buChar char="Þ"/>
            </a:pPr>
            <a:r>
              <a:rPr lang="es-419" dirty="0" smtClean="0"/>
              <a:t>Contribuye a la </a:t>
            </a:r>
            <a:r>
              <a:rPr lang="es-419" b="1" u="sng" dirty="0" smtClean="0"/>
              <a:t>estigmatización</a:t>
            </a:r>
            <a:r>
              <a:rPr lang="es-419" dirty="0" smtClean="0"/>
              <a:t> de las personas en movilidad y le </a:t>
            </a:r>
            <a:r>
              <a:rPr lang="es-419" b="1" u="sng" dirty="0" smtClean="0"/>
              <a:t>quita visibilidad </a:t>
            </a:r>
            <a:r>
              <a:rPr lang="es-419" dirty="0" smtClean="0"/>
              <a:t>al hecho de que hablamos de </a:t>
            </a:r>
            <a:r>
              <a:rPr lang="es-419" b="1" dirty="0" smtClean="0"/>
              <a:t>personas. </a:t>
            </a:r>
            <a:r>
              <a:rPr lang="es-419" dirty="0" smtClean="0"/>
              <a:t>La </a:t>
            </a:r>
            <a:r>
              <a:rPr lang="es-419" dirty="0"/>
              <a:t>movilidad es una situación, un contexto, no define la esencia de una </a:t>
            </a:r>
            <a:r>
              <a:rPr lang="es-419" dirty="0" smtClean="0"/>
              <a:t>persona</a:t>
            </a:r>
          </a:p>
          <a:p>
            <a:pPr marL="128016" lvl="1" indent="0">
              <a:buNone/>
            </a:pPr>
            <a:endParaRPr lang="es-419" b="1" dirty="0" smtClean="0"/>
          </a:p>
          <a:p>
            <a:pPr>
              <a:buFont typeface="Arial" panose="020B0604020202020204" pitchFamily="34" charset="0"/>
              <a:buChar char="•"/>
            </a:pPr>
            <a:r>
              <a:rPr lang="es-419" dirty="0"/>
              <a:t>Necesidad de preguntarnos si estamos cómodos con las palabras que oímos / leímos / usamos: </a:t>
            </a:r>
          </a:p>
          <a:p>
            <a:pPr lvl="2">
              <a:buFont typeface="Arial" panose="020B0604020202020204" pitchFamily="34" charset="0"/>
              <a:buChar char="•"/>
            </a:pPr>
            <a:r>
              <a:rPr lang="es-419" dirty="0"/>
              <a:t>Migración ilegal / irregular / clandestina / </a:t>
            </a:r>
            <a:r>
              <a:rPr lang="es-419" dirty="0" smtClean="0"/>
              <a:t>movilidad humana… </a:t>
            </a:r>
            <a:endParaRPr lang="es-419" dirty="0"/>
          </a:p>
          <a:p>
            <a:pPr lvl="2">
              <a:buFont typeface="Arial" panose="020B0604020202020204" pitchFamily="34" charset="0"/>
              <a:buChar char="•"/>
            </a:pPr>
            <a:r>
              <a:rPr lang="es-419" dirty="0"/>
              <a:t>Migrantes / personas migrantes / personas en movilidad / exiliado/as</a:t>
            </a:r>
            <a:r>
              <a:rPr lang="es-419" dirty="0" smtClean="0"/>
              <a:t>…</a:t>
            </a:r>
          </a:p>
          <a:p>
            <a:pPr lvl="2">
              <a:buFont typeface="Arial" panose="020B0604020202020204" pitchFamily="34" charset="0"/>
              <a:buChar char="•"/>
            </a:pPr>
            <a:endParaRPr lang="es-419" dirty="0"/>
          </a:p>
          <a:p>
            <a:pPr lvl="2">
              <a:buFont typeface="Arial" panose="020B0604020202020204" pitchFamily="34" charset="0"/>
              <a:buChar char="•"/>
            </a:pPr>
            <a:endParaRPr lang="es-419" dirty="0"/>
          </a:p>
          <a:p>
            <a:pPr marL="310896" lvl="2" indent="0">
              <a:buNone/>
            </a:pPr>
            <a:endParaRPr lang="es-419" dirty="0"/>
          </a:p>
          <a:p>
            <a:endParaRPr lang="es-419" dirty="0" smtClean="0"/>
          </a:p>
          <a:p>
            <a:endParaRPr lang="es-419" dirty="0"/>
          </a:p>
        </p:txBody>
      </p:sp>
      <p:pic>
        <p:nvPicPr>
          <p:cNvPr id="2052" name="Picture 4" descr="footsteps Icon 6473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4099" y="179832"/>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6699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419" dirty="0"/>
              <a:t>¿Qué </a:t>
            </a:r>
            <a:r>
              <a:rPr lang="es-419" dirty="0" smtClean="0"/>
              <a:t>es la movilidad en África?</a:t>
            </a:r>
            <a:endParaRPr lang="es-419" dirty="0"/>
          </a:p>
        </p:txBody>
      </p:sp>
      <p:sp>
        <p:nvSpPr>
          <p:cNvPr id="3" name="Espace réservé du texte 2"/>
          <p:cNvSpPr>
            <a:spLocks noGrp="1"/>
          </p:cNvSpPr>
          <p:nvPr>
            <p:ph type="body" idx="1"/>
          </p:nvPr>
        </p:nvSpPr>
        <p:spPr>
          <a:xfrm>
            <a:off x="8755693" y="4960137"/>
            <a:ext cx="3055306" cy="1463040"/>
          </a:xfrm>
        </p:spPr>
        <p:txBody>
          <a:bodyPr/>
          <a:lstStyle/>
          <a:p>
            <a:pPr marL="285750" indent="-285750">
              <a:buFont typeface="Arial" panose="020B0604020202020204" pitchFamily="34" charset="0"/>
              <a:buChar char="•"/>
            </a:pPr>
            <a:r>
              <a:rPr lang="es-419" dirty="0" smtClean="0">
                <a:solidFill>
                  <a:schemeClr val="accent2">
                    <a:lumMod val="75000"/>
                  </a:schemeClr>
                </a:solidFill>
              </a:rPr>
              <a:t>Movilidad </a:t>
            </a:r>
            <a:r>
              <a:rPr lang="es-419" b="1" dirty="0" smtClean="0">
                <a:solidFill>
                  <a:schemeClr val="accent2">
                    <a:lumMod val="75000"/>
                  </a:schemeClr>
                </a:solidFill>
              </a:rPr>
              <a:t>dentro</a:t>
            </a:r>
            <a:r>
              <a:rPr lang="es-419" dirty="0" smtClean="0">
                <a:solidFill>
                  <a:schemeClr val="accent2">
                    <a:lumMod val="75000"/>
                  </a:schemeClr>
                </a:solidFill>
              </a:rPr>
              <a:t> de África</a:t>
            </a:r>
          </a:p>
          <a:p>
            <a:pPr marL="285750" indent="-285750">
              <a:buFont typeface="Arial" panose="020B0604020202020204" pitchFamily="34" charset="0"/>
              <a:buChar char="•"/>
            </a:pPr>
            <a:r>
              <a:rPr lang="es-419" dirty="0" smtClean="0">
                <a:solidFill>
                  <a:schemeClr val="accent2">
                    <a:lumMod val="75000"/>
                  </a:schemeClr>
                </a:solidFill>
              </a:rPr>
              <a:t>Movilidad </a:t>
            </a:r>
            <a:r>
              <a:rPr lang="es-419" b="1" dirty="0" smtClean="0">
                <a:solidFill>
                  <a:schemeClr val="accent2">
                    <a:lumMod val="75000"/>
                  </a:schemeClr>
                </a:solidFill>
              </a:rPr>
              <a:t>desde</a:t>
            </a:r>
            <a:r>
              <a:rPr lang="es-419" dirty="0" smtClean="0">
                <a:solidFill>
                  <a:schemeClr val="accent2">
                    <a:lumMod val="75000"/>
                  </a:schemeClr>
                </a:solidFill>
              </a:rPr>
              <a:t> África</a:t>
            </a:r>
            <a:endParaRPr lang="es-419" dirty="0">
              <a:solidFill>
                <a:schemeClr val="accent2">
                  <a:lumMod val="75000"/>
                </a:schemeClr>
              </a:solidFill>
            </a:endParaRPr>
          </a:p>
        </p:txBody>
      </p:sp>
    </p:spTree>
    <p:extLst>
      <p:ext uri="{BB962C8B-B14F-4D97-AF65-F5344CB8AC3E}">
        <p14:creationId xmlns:p14="http://schemas.microsoft.com/office/powerpoint/2010/main" val="36202041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8" y="585216"/>
            <a:ext cx="5986272" cy="1499616"/>
          </a:xfrm>
        </p:spPr>
        <p:txBody>
          <a:bodyPr/>
          <a:lstStyle/>
          <a:p>
            <a:r>
              <a:rPr lang="es-AR" dirty="0" smtClean="0"/>
              <a:t>MOVILIDAD EN AFRICA</a:t>
            </a:r>
            <a:endParaRPr lang="es-AR" dirty="0"/>
          </a:p>
        </p:txBody>
      </p:sp>
      <p:sp>
        <p:nvSpPr>
          <p:cNvPr id="3" name="Espace réservé du contenu 2"/>
          <p:cNvSpPr>
            <a:spLocks noGrp="1"/>
          </p:cNvSpPr>
          <p:nvPr>
            <p:ph idx="1"/>
          </p:nvPr>
        </p:nvSpPr>
        <p:spPr>
          <a:xfrm>
            <a:off x="355600" y="1866900"/>
            <a:ext cx="7046041" cy="4559301"/>
          </a:xfrm>
        </p:spPr>
        <p:txBody>
          <a:bodyPr>
            <a:normAutofit lnSpcReduction="10000"/>
          </a:bodyPr>
          <a:lstStyle/>
          <a:p>
            <a:pPr lvl="1" algn="just">
              <a:lnSpc>
                <a:spcPct val="100000"/>
              </a:lnSpc>
              <a:spcBef>
                <a:spcPts val="0"/>
              </a:spcBef>
              <a:spcAft>
                <a:spcPts val="0"/>
              </a:spcAft>
              <a:buClrTx/>
              <a:buFont typeface="Arial" panose="020B0604020202020204" pitchFamily="34" charset="0"/>
              <a:buChar char="•"/>
              <a:defRPr/>
            </a:pPr>
            <a:r>
              <a:rPr lang="es-ES" sz="1900" b="1" dirty="0" smtClean="0"/>
              <a:t>C</a:t>
            </a:r>
            <a:r>
              <a:rPr lang="es-ES" sz="1900" b="1" dirty="0" smtClean="0"/>
              <a:t>erca </a:t>
            </a:r>
            <a:r>
              <a:rPr lang="es-ES" sz="1900" b="1" dirty="0" smtClean="0"/>
              <a:t>del 10% de la cuota </a:t>
            </a:r>
            <a:r>
              <a:rPr lang="es-ES" sz="1900" b="1" dirty="0" smtClean="0"/>
              <a:t>mundial de “migrantes” son africanos</a:t>
            </a:r>
          </a:p>
          <a:p>
            <a:pPr lvl="1" algn="just">
              <a:lnSpc>
                <a:spcPct val="100000"/>
              </a:lnSpc>
              <a:spcBef>
                <a:spcPts val="0"/>
              </a:spcBef>
              <a:spcAft>
                <a:spcPts val="0"/>
              </a:spcAft>
              <a:buClrTx/>
              <a:buFont typeface="Arial" panose="020B0604020202020204" pitchFamily="34" charset="0"/>
              <a:buChar char="•"/>
              <a:defRPr/>
            </a:pPr>
            <a:endParaRPr lang="es-ES" sz="1900" b="1" dirty="0" smtClean="0"/>
          </a:p>
          <a:p>
            <a:pPr lvl="1" algn="just">
              <a:lnSpc>
                <a:spcPct val="100000"/>
              </a:lnSpc>
              <a:spcBef>
                <a:spcPts val="0"/>
              </a:spcBef>
              <a:spcAft>
                <a:spcPts val="0"/>
              </a:spcAft>
              <a:buClrTx/>
              <a:buFont typeface="Arial" panose="020B0604020202020204" pitchFamily="34" charset="0"/>
              <a:buChar char="•"/>
              <a:defRPr/>
            </a:pPr>
            <a:r>
              <a:rPr lang="es-ES" sz="1900" b="1" dirty="0" smtClean="0"/>
              <a:t>Solo el 26% de las personas que emigran desde África van a  </a:t>
            </a:r>
            <a:r>
              <a:rPr lang="es-ES" sz="1900" b="1" dirty="0" smtClean="0"/>
              <a:t>Europa, </a:t>
            </a:r>
            <a:r>
              <a:rPr lang="es-ES" sz="1900" dirty="0" smtClean="0"/>
              <a:t>la mayoría se queda en África =&gt; importancia de la libre circulación de las personas</a:t>
            </a:r>
          </a:p>
          <a:p>
            <a:pPr lvl="1" algn="just">
              <a:lnSpc>
                <a:spcPct val="100000"/>
              </a:lnSpc>
              <a:spcBef>
                <a:spcPts val="0"/>
              </a:spcBef>
              <a:spcAft>
                <a:spcPts val="0"/>
              </a:spcAft>
              <a:buClrTx/>
              <a:buFont typeface="Arial" panose="020B0604020202020204" pitchFamily="34" charset="0"/>
              <a:buChar char="•"/>
              <a:defRPr/>
            </a:pPr>
            <a:endParaRPr lang="es-ES" sz="1900" dirty="0"/>
          </a:p>
          <a:p>
            <a:pPr lvl="1" algn="just">
              <a:lnSpc>
                <a:spcPct val="100000"/>
              </a:lnSpc>
              <a:spcBef>
                <a:spcPts val="0"/>
              </a:spcBef>
              <a:spcAft>
                <a:spcPts val="0"/>
              </a:spcAft>
              <a:buClrTx/>
              <a:buFont typeface="Arial" panose="020B0604020202020204" pitchFamily="34" charset="0"/>
              <a:buChar char="•"/>
              <a:defRPr/>
            </a:pPr>
            <a:r>
              <a:rPr lang="es-ES" sz="1900" b="1" dirty="0" smtClean="0"/>
              <a:t>África </a:t>
            </a:r>
            <a:r>
              <a:rPr lang="es-ES" sz="1900" b="1" dirty="0"/>
              <a:t>es el continente que acoge </a:t>
            </a:r>
            <a:r>
              <a:rPr lang="es-ES" sz="1900" b="1" dirty="0" smtClean="0"/>
              <a:t>a más personas refugiadas </a:t>
            </a:r>
            <a:r>
              <a:rPr lang="es-ES" sz="1900" dirty="0"/>
              <a:t>(7,3 </a:t>
            </a:r>
            <a:r>
              <a:rPr lang="es-ES" sz="1900" dirty="0" smtClean="0"/>
              <a:t>millones / 25</a:t>
            </a:r>
            <a:r>
              <a:rPr lang="es-ES" sz="1900" dirty="0"/>
              <a:t>% de la cuota mundial) y </a:t>
            </a:r>
            <a:r>
              <a:rPr lang="es-ES" sz="1900" dirty="0" smtClean="0"/>
              <a:t>cuenta con </a:t>
            </a:r>
            <a:r>
              <a:rPr lang="es-ES" dirty="0"/>
              <a:t>19,2 millones de personas </a:t>
            </a:r>
            <a:r>
              <a:rPr lang="es-ES" sz="1900" b="1" dirty="0" smtClean="0"/>
              <a:t>desplazadas</a:t>
            </a:r>
            <a:r>
              <a:rPr lang="es-ES" sz="1900" dirty="0" smtClean="0"/>
              <a:t> (</a:t>
            </a:r>
            <a:r>
              <a:rPr lang="es-ES" sz="1500" dirty="0" smtClean="0"/>
              <a:t>finales </a:t>
            </a:r>
            <a:r>
              <a:rPr lang="es-ES" sz="1500" dirty="0"/>
              <a:t>de </a:t>
            </a:r>
            <a:r>
              <a:rPr lang="es-ES" sz="1500" dirty="0" smtClean="0"/>
              <a:t>2019</a:t>
            </a:r>
            <a:r>
              <a:rPr lang="es-ES" sz="2000" dirty="0" smtClean="0"/>
              <a:t>)</a:t>
            </a:r>
            <a:r>
              <a:rPr lang="es-ES" sz="1900" dirty="0" smtClean="0"/>
              <a:t>. </a:t>
            </a:r>
            <a:endParaRPr lang="es-ES" sz="1900" dirty="0"/>
          </a:p>
          <a:p>
            <a:pPr marL="0" lvl="0" indent="0" algn="just">
              <a:lnSpc>
                <a:spcPct val="100000"/>
              </a:lnSpc>
              <a:spcBef>
                <a:spcPts val="0"/>
              </a:spcBef>
              <a:spcAft>
                <a:spcPts val="0"/>
              </a:spcAft>
              <a:buClrTx/>
              <a:buSzTx/>
              <a:buNone/>
              <a:defRPr/>
            </a:pPr>
            <a:endParaRPr lang="es-ES" sz="1900" dirty="0"/>
          </a:p>
          <a:p>
            <a:pPr lvl="0" algn="just">
              <a:lnSpc>
                <a:spcPct val="100000"/>
              </a:lnSpc>
              <a:spcBef>
                <a:spcPts val="0"/>
              </a:spcBef>
              <a:spcAft>
                <a:spcPts val="0"/>
              </a:spcAft>
              <a:buClrTx/>
              <a:buSzTx/>
              <a:buFont typeface="Arial" panose="020B0604020202020204" pitchFamily="34" charset="0"/>
              <a:buChar char="•"/>
              <a:defRPr/>
            </a:pPr>
            <a:r>
              <a:rPr lang="es-ES" sz="1900" dirty="0" smtClean="0"/>
              <a:t>Múltiples factores que llevan a las personas a abandonar su pueblo, su región, su país de origen y, a veces, a cruzar las fronteras o incluso abandonar el continente: </a:t>
            </a:r>
          </a:p>
          <a:p>
            <a:pPr marL="128016" lvl="1" indent="0" algn="just">
              <a:lnSpc>
                <a:spcPct val="100000"/>
              </a:lnSpc>
              <a:spcBef>
                <a:spcPts val="0"/>
              </a:spcBef>
              <a:spcAft>
                <a:spcPts val="0"/>
              </a:spcAft>
              <a:buClrTx/>
              <a:buNone/>
              <a:defRPr/>
            </a:pPr>
            <a:r>
              <a:rPr lang="es-ES" sz="1900" dirty="0" smtClean="0">
                <a:latin typeface="Calibri" panose="020F0502020204030204" pitchFamily="34" charset="0"/>
                <a:cs typeface="Calibri" panose="020F0502020204030204" pitchFamily="34" charset="0"/>
              </a:rPr>
              <a:t>→ </a:t>
            </a:r>
            <a:r>
              <a:rPr lang="es-ES" sz="1900" dirty="0" smtClean="0"/>
              <a:t>Desplazamientos </a:t>
            </a:r>
            <a:r>
              <a:rPr lang="es-ES" sz="1900" b="1" dirty="0" smtClean="0">
                <a:effectLst>
                  <a:outerShdw blurRad="38100" dist="38100" dir="2700000" algn="tl">
                    <a:srgbClr val="000000">
                      <a:alpha val="43137"/>
                    </a:srgbClr>
                  </a:outerShdw>
                </a:effectLst>
              </a:rPr>
              <a:t>forzosos</a:t>
            </a:r>
            <a:r>
              <a:rPr lang="es-ES" sz="1900" dirty="0" smtClean="0"/>
              <a:t>  / "</a:t>
            </a:r>
            <a:r>
              <a:rPr lang="es-ES" sz="1900" b="1" dirty="0" smtClean="0">
                <a:effectLst>
                  <a:outerShdw blurRad="38100" dist="38100" dir="2700000" algn="tl">
                    <a:srgbClr val="000000">
                      <a:alpha val="43137"/>
                    </a:srgbClr>
                  </a:outerShdw>
                </a:effectLst>
              </a:rPr>
              <a:t>voluntarios</a:t>
            </a:r>
            <a:r>
              <a:rPr lang="es-ES" sz="1900" dirty="0" smtClean="0"/>
              <a:t>”</a:t>
            </a:r>
          </a:p>
          <a:p>
            <a:pPr marL="128016" lvl="1" indent="0" algn="just">
              <a:lnSpc>
                <a:spcPct val="100000"/>
              </a:lnSpc>
              <a:spcBef>
                <a:spcPts val="0"/>
              </a:spcBef>
              <a:spcAft>
                <a:spcPts val="0"/>
              </a:spcAft>
              <a:buClrTx/>
              <a:buNone/>
              <a:defRPr/>
            </a:pPr>
            <a:r>
              <a:rPr lang="es-ES" sz="1900" dirty="0" smtClean="0">
                <a:latin typeface="Calibri" panose="020F0502020204030204" pitchFamily="34" charset="0"/>
                <a:cs typeface="Calibri" panose="020F0502020204030204" pitchFamily="34" charset="0"/>
              </a:rPr>
              <a:t>→ </a:t>
            </a:r>
            <a:r>
              <a:rPr lang="es-ES" sz="1900" dirty="0" smtClean="0"/>
              <a:t>Desplazamientos </a:t>
            </a:r>
            <a:r>
              <a:rPr lang="es-ES" sz="1900" b="1" dirty="0" smtClean="0">
                <a:effectLst>
                  <a:outerShdw blurRad="38100" dist="38100" dir="2700000" algn="tl">
                    <a:srgbClr val="000000">
                      <a:alpha val="43137"/>
                    </a:srgbClr>
                  </a:outerShdw>
                </a:effectLst>
              </a:rPr>
              <a:t>internos</a:t>
            </a:r>
            <a:r>
              <a:rPr lang="es-ES" sz="1900" dirty="0" smtClean="0"/>
              <a:t> </a:t>
            </a:r>
            <a:r>
              <a:rPr lang="es-ES" sz="1700" dirty="0"/>
              <a:t>(</a:t>
            </a:r>
            <a:r>
              <a:rPr lang="es-ES" sz="1700" i="1" dirty="0"/>
              <a:t>incluyendo el desplazamiento </a:t>
            </a:r>
            <a:r>
              <a:rPr lang="es-ES" sz="1700" i="1" dirty="0" smtClean="0"/>
              <a:t>forzoso, </a:t>
            </a:r>
            <a:r>
              <a:rPr lang="es-ES" sz="1700" i="1" dirty="0"/>
              <a:t>pero también la migración circular, el éxodo rural</a:t>
            </a:r>
            <a:r>
              <a:rPr lang="es-ES" sz="1700" dirty="0"/>
              <a:t>)</a:t>
            </a:r>
            <a:r>
              <a:rPr lang="es-ES" sz="1900" dirty="0"/>
              <a:t> </a:t>
            </a:r>
            <a:r>
              <a:rPr lang="es-ES" sz="1900" dirty="0" smtClean="0"/>
              <a:t>/ </a:t>
            </a:r>
            <a:r>
              <a:rPr lang="es-ES" sz="1900" b="1" dirty="0" smtClean="0">
                <a:effectLst>
                  <a:outerShdw blurRad="38100" dist="38100" dir="2700000" algn="tl">
                    <a:srgbClr val="000000">
                      <a:alpha val="43137"/>
                    </a:srgbClr>
                  </a:outerShdw>
                </a:effectLst>
              </a:rPr>
              <a:t>internacionales</a:t>
            </a:r>
          </a:p>
          <a:p>
            <a:pPr marL="128016" lvl="1" indent="0" algn="just">
              <a:lnSpc>
                <a:spcPct val="100000"/>
              </a:lnSpc>
              <a:spcBef>
                <a:spcPts val="0"/>
              </a:spcBef>
              <a:spcAft>
                <a:spcPts val="0"/>
              </a:spcAft>
              <a:buClrTx/>
              <a:buNone/>
              <a:defRPr/>
            </a:pPr>
            <a:r>
              <a:rPr lang="es-ES" sz="1900" dirty="0" smtClean="0">
                <a:latin typeface="Calibri" panose="020F0502020204030204" pitchFamily="34" charset="0"/>
                <a:cs typeface="Calibri" panose="020F0502020204030204" pitchFamily="34" charset="0"/>
              </a:rPr>
              <a:t>→ </a:t>
            </a:r>
            <a:r>
              <a:rPr lang="es-ES" sz="1900" dirty="0" smtClean="0"/>
              <a:t>Desplazamientos </a:t>
            </a:r>
            <a:r>
              <a:rPr lang="es-ES" sz="1900" b="1" dirty="0">
                <a:effectLst>
                  <a:outerShdw blurRad="38100" dist="38100" dir="2700000" algn="tl">
                    <a:srgbClr val="000000">
                      <a:alpha val="43137"/>
                    </a:srgbClr>
                  </a:outerShdw>
                </a:effectLst>
              </a:rPr>
              <a:t>subregionales</a:t>
            </a:r>
            <a:r>
              <a:rPr lang="es-ES" sz="1900" dirty="0"/>
              <a:t> / </a:t>
            </a:r>
            <a:r>
              <a:rPr lang="es-ES" sz="1900" b="1" dirty="0">
                <a:effectLst>
                  <a:outerShdw blurRad="38100" dist="38100" dir="2700000" algn="tl">
                    <a:srgbClr val="000000">
                      <a:alpha val="43137"/>
                    </a:srgbClr>
                  </a:outerShdw>
                </a:effectLst>
              </a:rPr>
              <a:t>regionales</a:t>
            </a:r>
            <a:r>
              <a:rPr lang="es-ES" sz="1900" dirty="0"/>
              <a:t> / </a:t>
            </a:r>
            <a:r>
              <a:rPr lang="es-ES" sz="1900" b="1" dirty="0" smtClean="0">
                <a:effectLst>
                  <a:outerShdw blurRad="38100" dist="38100" dir="2700000" algn="tl">
                    <a:srgbClr val="000000">
                      <a:alpha val="43137"/>
                    </a:srgbClr>
                  </a:outerShdw>
                </a:effectLst>
              </a:rPr>
              <a:t>intercontinentales</a:t>
            </a:r>
          </a:p>
          <a:p>
            <a:pPr lvl="1">
              <a:lnSpc>
                <a:spcPct val="100000"/>
              </a:lnSpc>
              <a:spcBef>
                <a:spcPts val="0"/>
              </a:spcBef>
              <a:spcAft>
                <a:spcPts val="0"/>
              </a:spcAft>
              <a:buClrTx/>
              <a:buFont typeface="Arial" panose="020B0604020202020204" pitchFamily="34" charset="0"/>
              <a:buChar char="•"/>
              <a:defRPr/>
            </a:pPr>
            <a:endParaRPr lang="es-ES" b="1" dirty="0">
              <a:effectLst>
                <a:outerShdw blurRad="38100" dist="38100" dir="2700000" algn="tl">
                  <a:srgbClr val="000000">
                    <a:alpha val="43137"/>
                  </a:srgbClr>
                </a:outerShdw>
              </a:effectLst>
            </a:endParaRPr>
          </a:p>
        </p:txBody>
      </p:sp>
      <p:pic>
        <p:nvPicPr>
          <p:cNvPr id="4" name="Image 3"/>
          <p:cNvPicPr>
            <a:picLocks noChangeAspect="1"/>
          </p:cNvPicPr>
          <p:nvPr/>
        </p:nvPicPr>
        <p:blipFill>
          <a:blip r:embed="rId3"/>
          <a:stretch>
            <a:fillRect/>
          </a:stretch>
        </p:blipFill>
        <p:spPr>
          <a:xfrm>
            <a:off x="7401641" y="88900"/>
            <a:ext cx="4790360" cy="6337301"/>
          </a:xfrm>
          <a:prstGeom prst="rect">
            <a:avLst/>
          </a:prstGeom>
        </p:spPr>
      </p:pic>
      <p:sp>
        <p:nvSpPr>
          <p:cNvPr id="5" name="ZoneTexte 4"/>
          <p:cNvSpPr txBox="1"/>
          <p:nvPr/>
        </p:nvSpPr>
        <p:spPr>
          <a:xfrm>
            <a:off x="7561680" y="6426201"/>
            <a:ext cx="4585869" cy="461665"/>
          </a:xfrm>
          <a:prstGeom prst="rect">
            <a:avLst/>
          </a:prstGeom>
          <a:noFill/>
        </p:spPr>
        <p:txBody>
          <a:bodyPr wrap="square" rtlCol="0">
            <a:spAutoFit/>
          </a:bodyPr>
          <a:lstStyle/>
          <a:p>
            <a:r>
              <a:rPr lang="es-419" sz="1200" dirty="0" smtClean="0"/>
              <a:t>Fuente: </a:t>
            </a:r>
            <a:r>
              <a:rPr lang="es-419" sz="1200" dirty="0" smtClean="0">
                <a:hlinkClick r:id="rId4"/>
              </a:rPr>
              <a:t>Africa </a:t>
            </a:r>
            <a:r>
              <a:rPr lang="es-419" sz="1200" dirty="0" err="1" smtClean="0">
                <a:hlinkClick r:id="rId4"/>
              </a:rPr>
              <a:t>Migration</a:t>
            </a:r>
            <a:r>
              <a:rPr lang="es-419" sz="1200" dirty="0" smtClean="0">
                <a:hlinkClick r:id="rId4"/>
              </a:rPr>
              <a:t> </a:t>
            </a:r>
            <a:r>
              <a:rPr lang="es-419" sz="1200" dirty="0" err="1" smtClean="0">
                <a:hlinkClick r:id="rId4"/>
              </a:rPr>
              <a:t>Report</a:t>
            </a:r>
            <a:r>
              <a:rPr lang="es-419" sz="1200" dirty="0" smtClean="0">
                <a:hlinkClick r:id="rId4"/>
              </a:rPr>
              <a:t>, challenging </a:t>
            </a:r>
            <a:r>
              <a:rPr lang="es-419" sz="1200" dirty="0" err="1" smtClean="0">
                <a:hlinkClick r:id="rId4"/>
              </a:rPr>
              <a:t>the</a:t>
            </a:r>
            <a:r>
              <a:rPr lang="es-419" sz="1200" dirty="0" smtClean="0">
                <a:hlinkClick r:id="rId4"/>
              </a:rPr>
              <a:t> </a:t>
            </a:r>
            <a:r>
              <a:rPr lang="es-419" sz="1200" dirty="0" err="1" smtClean="0">
                <a:hlinkClick r:id="rId4"/>
              </a:rPr>
              <a:t>narrative</a:t>
            </a:r>
            <a:r>
              <a:rPr lang="es-419" sz="1200" dirty="0" smtClean="0">
                <a:hlinkClick r:id="rId4"/>
              </a:rPr>
              <a:t> </a:t>
            </a:r>
            <a:r>
              <a:rPr lang="es-419" sz="1200" dirty="0" smtClean="0"/>
              <a:t>( 2020, OIM y Unión Africana</a:t>
            </a:r>
          </a:p>
        </p:txBody>
      </p:sp>
    </p:spTree>
    <p:extLst>
      <p:ext uri="{BB962C8B-B14F-4D97-AF65-F5344CB8AC3E}">
        <p14:creationId xmlns:p14="http://schemas.microsoft.com/office/powerpoint/2010/main" val="27507031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0" y="0"/>
            <a:ext cx="9148110" cy="6856536"/>
          </a:xfrm>
          <a:prstGeom prst="rect">
            <a:avLst/>
          </a:prstGeom>
        </p:spPr>
      </p:pic>
      <p:sp>
        <p:nvSpPr>
          <p:cNvPr id="3" name="ZoneTexte 2"/>
          <p:cNvSpPr txBox="1"/>
          <p:nvPr/>
        </p:nvSpPr>
        <p:spPr>
          <a:xfrm>
            <a:off x="9448800" y="1193800"/>
            <a:ext cx="2476500" cy="4708981"/>
          </a:xfrm>
          <a:prstGeom prst="rect">
            <a:avLst/>
          </a:prstGeom>
          <a:noFill/>
        </p:spPr>
        <p:txBody>
          <a:bodyPr wrap="square" rtlCol="0">
            <a:spAutoFit/>
          </a:bodyPr>
          <a:lstStyle/>
          <a:p>
            <a:r>
              <a:rPr lang="es-419" sz="3000" dirty="0" smtClean="0"/>
              <a:t>El </a:t>
            </a:r>
            <a:r>
              <a:rPr lang="es-419" sz="3000" b="1" dirty="0" smtClean="0"/>
              <a:t>39%  </a:t>
            </a:r>
            <a:r>
              <a:rPr lang="es-419" sz="3000" dirty="0" smtClean="0"/>
              <a:t>de las personas llegadas a España </a:t>
            </a:r>
            <a:r>
              <a:rPr lang="es-419" sz="3000" dirty="0" smtClean="0"/>
              <a:t>por estas rutas entre </a:t>
            </a:r>
            <a:r>
              <a:rPr lang="es-419" sz="3000" dirty="0" smtClean="0"/>
              <a:t>enero y junio del 2020 venían de </a:t>
            </a:r>
            <a:r>
              <a:rPr lang="es-419" sz="3000" b="1" dirty="0" smtClean="0"/>
              <a:t>África central y del Oeste. </a:t>
            </a:r>
            <a:endParaRPr lang="es-419" sz="3000" b="1" dirty="0"/>
          </a:p>
        </p:txBody>
      </p:sp>
    </p:spTree>
    <p:extLst>
      <p:ext uri="{BB962C8B-B14F-4D97-AF65-F5344CB8AC3E}">
        <p14:creationId xmlns:p14="http://schemas.microsoft.com/office/powerpoint/2010/main" val="4376744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s-AR" dirty="0" smtClean="0"/>
              <a:t>Factores de desplazamiento en África</a:t>
            </a:r>
            <a:endParaRPr lang="es-AR" dirty="0"/>
          </a:p>
        </p:txBody>
      </p:sp>
      <p:sp>
        <p:nvSpPr>
          <p:cNvPr id="3" name="Espace réservé du texte 2"/>
          <p:cNvSpPr>
            <a:spLocks noGrp="1"/>
          </p:cNvSpPr>
          <p:nvPr>
            <p:ph type="body" idx="1"/>
          </p:nvPr>
        </p:nvSpPr>
        <p:spPr>
          <a:xfrm>
            <a:off x="8956110" y="4960137"/>
            <a:ext cx="2854890" cy="1463040"/>
          </a:xfrm>
        </p:spPr>
        <p:txBody>
          <a:bodyPr/>
          <a:lstStyle/>
          <a:p>
            <a:pPr marL="285750" indent="-285750">
              <a:buFont typeface="Arial" panose="020B0604020202020204" pitchFamily="34" charset="0"/>
              <a:buChar char="•"/>
            </a:pPr>
            <a:r>
              <a:rPr lang="es-419" dirty="0" smtClean="0">
                <a:solidFill>
                  <a:schemeClr val="accent2">
                    <a:lumMod val="75000"/>
                  </a:schemeClr>
                </a:solidFill>
              </a:rPr>
              <a:t>Factores </a:t>
            </a:r>
            <a:r>
              <a:rPr lang="es-419" b="1" dirty="0" smtClean="0">
                <a:solidFill>
                  <a:schemeClr val="accent2">
                    <a:lumMod val="75000"/>
                  </a:schemeClr>
                </a:solidFill>
              </a:rPr>
              <a:t>políticos</a:t>
            </a:r>
          </a:p>
          <a:p>
            <a:pPr marL="285750" indent="-285750">
              <a:buFont typeface="Arial" panose="020B0604020202020204" pitchFamily="34" charset="0"/>
              <a:buChar char="•"/>
            </a:pPr>
            <a:r>
              <a:rPr lang="es-419" dirty="0" smtClean="0">
                <a:solidFill>
                  <a:schemeClr val="accent2">
                    <a:lumMod val="75000"/>
                  </a:schemeClr>
                </a:solidFill>
              </a:rPr>
              <a:t>Factores </a:t>
            </a:r>
            <a:r>
              <a:rPr lang="es-419" b="1" dirty="0" smtClean="0">
                <a:solidFill>
                  <a:schemeClr val="accent2">
                    <a:lumMod val="75000"/>
                  </a:schemeClr>
                </a:solidFill>
              </a:rPr>
              <a:t>económicos</a:t>
            </a:r>
          </a:p>
          <a:p>
            <a:pPr marL="285750" indent="-285750">
              <a:buFont typeface="Arial" panose="020B0604020202020204" pitchFamily="34" charset="0"/>
              <a:buChar char="•"/>
            </a:pPr>
            <a:r>
              <a:rPr lang="es-419" dirty="0" smtClean="0">
                <a:solidFill>
                  <a:schemeClr val="accent2">
                    <a:lumMod val="75000"/>
                  </a:schemeClr>
                </a:solidFill>
              </a:rPr>
              <a:t>Factores </a:t>
            </a:r>
            <a:r>
              <a:rPr lang="es-419" b="1" dirty="0" smtClean="0">
                <a:solidFill>
                  <a:schemeClr val="accent2">
                    <a:lumMod val="75000"/>
                  </a:schemeClr>
                </a:solidFill>
              </a:rPr>
              <a:t>medioambientales</a:t>
            </a:r>
            <a:endParaRPr lang="es-419" b="1" dirty="0">
              <a:solidFill>
                <a:schemeClr val="accent2">
                  <a:lumMod val="75000"/>
                </a:schemeClr>
              </a:solidFill>
            </a:endParaRPr>
          </a:p>
        </p:txBody>
      </p:sp>
    </p:spTree>
    <p:extLst>
      <p:ext uri="{BB962C8B-B14F-4D97-AF65-F5344CB8AC3E}">
        <p14:creationId xmlns:p14="http://schemas.microsoft.com/office/powerpoint/2010/main" val="30122413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6467" y="950551"/>
            <a:ext cx="3501197" cy="949314"/>
          </a:xfrm>
        </p:spPr>
        <p:txBody>
          <a:bodyPr/>
          <a:lstStyle/>
          <a:p>
            <a:r>
              <a:rPr lang="es-419" sz="3500" dirty="0" smtClean="0"/>
              <a:t>Factores </a:t>
            </a:r>
            <a:r>
              <a:rPr lang="es-419" sz="3500" b="1" dirty="0" smtClean="0"/>
              <a:t>Políticos</a:t>
            </a:r>
            <a:endParaRPr lang="es-419" sz="3500" dirty="0"/>
          </a:p>
        </p:txBody>
      </p:sp>
      <p:sp>
        <p:nvSpPr>
          <p:cNvPr id="4" name="Espace réservé du texte 3"/>
          <p:cNvSpPr>
            <a:spLocks noGrp="1"/>
          </p:cNvSpPr>
          <p:nvPr>
            <p:ph type="body" sz="half" idx="2"/>
          </p:nvPr>
        </p:nvSpPr>
        <p:spPr>
          <a:xfrm>
            <a:off x="6582506" y="6107752"/>
            <a:ext cx="5527978" cy="521360"/>
          </a:xfrm>
        </p:spPr>
        <p:txBody>
          <a:bodyPr>
            <a:normAutofit/>
          </a:bodyPr>
          <a:lstStyle/>
          <a:p>
            <a:pPr algn="ctr">
              <a:lnSpc>
                <a:spcPct val="100000"/>
              </a:lnSpc>
              <a:spcBef>
                <a:spcPts val="0"/>
              </a:spcBef>
              <a:spcAft>
                <a:spcPts val="0"/>
              </a:spcAft>
            </a:pPr>
            <a:r>
              <a:rPr lang="fr-FR" sz="900" i="1" dirty="0"/>
              <a:t>Source: </a:t>
            </a:r>
            <a:r>
              <a:rPr lang="fr-FR" sz="900" i="1" dirty="0" smtClean="0">
                <a:hlinkClick r:id="rId3"/>
              </a:rPr>
              <a:t>Infographie « </a:t>
            </a:r>
            <a:r>
              <a:rPr lang="fr-FR" sz="900" i="1" dirty="0">
                <a:hlinkClick r:id="rId3"/>
              </a:rPr>
              <a:t> Le nombre de déplacés de force en Afrique atteint le chiffre record de 29 </a:t>
            </a:r>
            <a:r>
              <a:rPr lang="fr-FR" sz="900" i="1" dirty="0" smtClean="0">
                <a:hlinkClick r:id="rId3"/>
              </a:rPr>
              <a:t>millions », </a:t>
            </a:r>
            <a:endParaRPr lang="fr-FR" sz="900" i="1" dirty="0" smtClean="0"/>
          </a:p>
          <a:p>
            <a:pPr algn="ctr">
              <a:lnSpc>
                <a:spcPct val="100000"/>
              </a:lnSpc>
              <a:spcBef>
                <a:spcPts val="0"/>
              </a:spcBef>
              <a:spcAft>
                <a:spcPts val="0"/>
              </a:spcAft>
            </a:pPr>
            <a:r>
              <a:rPr lang="fr-FR" sz="900" i="1" dirty="0" smtClean="0"/>
              <a:t>Centre d’Etudes stratégique de l’Afrique, 2020</a:t>
            </a:r>
            <a:endParaRPr lang="fr-FR" sz="900" i="1" dirty="0"/>
          </a:p>
          <a:p>
            <a:endParaRPr lang="fr-FR" i="1" dirty="0"/>
          </a:p>
        </p:txBody>
      </p:sp>
      <p:sp>
        <p:nvSpPr>
          <p:cNvPr id="6" name="Espace réservé du contenu 2"/>
          <p:cNvSpPr txBox="1">
            <a:spLocks/>
          </p:cNvSpPr>
          <p:nvPr/>
        </p:nvSpPr>
        <p:spPr>
          <a:xfrm>
            <a:off x="467831" y="2027607"/>
            <a:ext cx="5762847" cy="4341109"/>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4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20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9pPr>
          </a:lstStyle>
          <a:p>
            <a:pPr algn="just">
              <a:lnSpc>
                <a:spcPct val="100000"/>
              </a:lnSpc>
              <a:spcBef>
                <a:spcPts val="0"/>
              </a:spcBef>
              <a:spcAft>
                <a:spcPts val="0"/>
              </a:spcAft>
              <a:buFont typeface="Arial" panose="020B0604020202020204" pitchFamily="34" charset="0"/>
              <a:buChar char="•"/>
            </a:pPr>
            <a:r>
              <a:rPr lang="es-ES" sz="1700" dirty="0" smtClean="0"/>
              <a:t>Los desplazamientos vinculados a </a:t>
            </a:r>
            <a:r>
              <a:rPr lang="es-ES" sz="1700" b="1" dirty="0" smtClean="0"/>
              <a:t>conflictos y violencia</a:t>
            </a:r>
            <a:r>
              <a:rPr lang="es-ES" sz="1700" dirty="0" smtClean="0"/>
              <a:t> son un reto importante para el continente:  </a:t>
            </a:r>
          </a:p>
          <a:p>
            <a:pPr lvl="1" algn="just">
              <a:lnSpc>
                <a:spcPct val="100000"/>
              </a:lnSpc>
              <a:spcBef>
                <a:spcPts val="0"/>
              </a:spcBef>
              <a:spcAft>
                <a:spcPts val="0"/>
              </a:spcAft>
              <a:buFont typeface="Arial" panose="020B0604020202020204" pitchFamily="34" charset="0"/>
              <a:buChar char="•"/>
            </a:pPr>
            <a:r>
              <a:rPr lang="es-ES" sz="1400" dirty="0" smtClean="0"/>
              <a:t>La </a:t>
            </a:r>
            <a:r>
              <a:rPr lang="es-ES" sz="1400" b="1" dirty="0"/>
              <a:t>mayoría</a:t>
            </a:r>
            <a:r>
              <a:rPr lang="es-ES" sz="1400" dirty="0"/>
              <a:t> son conflictos </a:t>
            </a:r>
            <a:r>
              <a:rPr lang="es-ES" sz="1400" b="1" dirty="0"/>
              <a:t>internos</a:t>
            </a:r>
            <a:r>
              <a:rPr lang="es-ES" sz="1400" dirty="0"/>
              <a:t>. </a:t>
            </a:r>
          </a:p>
          <a:p>
            <a:pPr lvl="1" algn="just">
              <a:lnSpc>
                <a:spcPct val="100000"/>
              </a:lnSpc>
              <a:spcBef>
                <a:spcPts val="0"/>
              </a:spcBef>
              <a:spcAft>
                <a:spcPts val="0"/>
              </a:spcAft>
              <a:buFont typeface="Arial" panose="020B0604020202020204" pitchFamily="34" charset="0"/>
              <a:buChar char="•"/>
            </a:pPr>
            <a:r>
              <a:rPr lang="es-ES" sz="1400" dirty="0"/>
              <a:t>Los conflictos </a:t>
            </a:r>
            <a:r>
              <a:rPr lang="es-ES" sz="1400" b="1" dirty="0"/>
              <a:t>prolongados impiden que la gente regrese </a:t>
            </a:r>
            <a:r>
              <a:rPr lang="es-ES" sz="1400" dirty="0"/>
              <a:t>a sus </a:t>
            </a:r>
            <a:r>
              <a:rPr lang="es-ES" sz="1400" dirty="0" smtClean="0"/>
              <a:t>hogares. </a:t>
            </a:r>
            <a:endParaRPr lang="es-ES" sz="1400" dirty="0"/>
          </a:p>
          <a:p>
            <a:pPr lvl="1" algn="just">
              <a:lnSpc>
                <a:spcPct val="100000"/>
              </a:lnSpc>
              <a:spcBef>
                <a:spcPts val="0"/>
              </a:spcBef>
              <a:spcAft>
                <a:spcPts val="0"/>
              </a:spcAft>
            </a:pPr>
            <a:r>
              <a:rPr lang="es-ES" sz="1400" dirty="0"/>
              <a:t>La </a:t>
            </a:r>
            <a:r>
              <a:rPr lang="es-ES" sz="1400" b="1" dirty="0"/>
              <a:t>concentración regional </a:t>
            </a:r>
            <a:r>
              <a:rPr lang="es-ES" sz="1400" dirty="0"/>
              <a:t>de estos conflictos provoca una </a:t>
            </a:r>
            <a:r>
              <a:rPr lang="es-ES" sz="1400" b="1" dirty="0"/>
              <a:t>inseguridad global en zonas</a:t>
            </a:r>
            <a:r>
              <a:rPr lang="es-ES" sz="1400" dirty="0"/>
              <a:t> donde las personas que buscan refugio en los países vecinos encuentran otros </a:t>
            </a:r>
            <a:r>
              <a:rPr lang="es-ES" sz="1400" dirty="0" smtClean="0"/>
              <a:t>peligros. </a:t>
            </a:r>
          </a:p>
          <a:p>
            <a:pPr marL="0" indent="0" algn="just">
              <a:lnSpc>
                <a:spcPct val="100000"/>
              </a:lnSpc>
              <a:spcBef>
                <a:spcPts val="0"/>
              </a:spcBef>
              <a:spcAft>
                <a:spcPts val="0"/>
              </a:spcAft>
              <a:buNone/>
            </a:pPr>
            <a:endParaRPr lang="es-ES" sz="1500" dirty="0" smtClean="0"/>
          </a:p>
          <a:p>
            <a:pPr algn="just">
              <a:lnSpc>
                <a:spcPct val="100000"/>
              </a:lnSpc>
              <a:spcBef>
                <a:spcPts val="0"/>
              </a:spcBef>
              <a:spcAft>
                <a:spcPts val="0"/>
              </a:spcAft>
              <a:buFont typeface="Arial" panose="020B0604020202020204" pitchFamily="34" charset="0"/>
              <a:buChar char="•"/>
            </a:pPr>
            <a:r>
              <a:rPr lang="es-ES" sz="1700" dirty="0" smtClean="0"/>
              <a:t>Entre los países con mayor número de desplazados, la mayoría están gobernados por </a:t>
            </a:r>
            <a:r>
              <a:rPr lang="es-ES" sz="1700" b="1" dirty="0" smtClean="0"/>
              <a:t>gobiernos de tendencia autoritaria. </a:t>
            </a:r>
          </a:p>
          <a:p>
            <a:pPr algn="just">
              <a:lnSpc>
                <a:spcPct val="100000"/>
              </a:lnSpc>
              <a:spcBef>
                <a:spcPts val="0"/>
              </a:spcBef>
              <a:spcAft>
                <a:spcPts val="0"/>
              </a:spcAft>
              <a:buFont typeface="Arial" panose="020B0604020202020204" pitchFamily="34" charset="0"/>
              <a:buChar char="•"/>
            </a:pPr>
            <a:endParaRPr lang="es-ES" sz="1700" b="1" dirty="0"/>
          </a:p>
          <a:p>
            <a:pPr algn="just">
              <a:lnSpc>
                <a:spcPct val="100000"/>
              </a:lnSpc>
              <a:spcBef>
                <a:spcPts val="0"/>
              </a:spcBef>
              <a:spcAft>
                <a:spcPts val="0"/>
              </a:spcAft>
              <a:buFont typeface="Arial" panose="020B0604020202020204" pitchFamily="34" charset="0"/>
              <a:buChar char="•"/>
            </a:pPr>
            <a:r>
              <a:rPr lang="es-ES" sz="1700" dirty="0" smtClean="0"/>
              <a:t>Muchos de los </a:t>
            </a:r>
            <a:r>
              <a:rPr lang="es-ES" sz="1700" b="1" dirty="0" smtClean="0"/>
              <a:t>p</a:t>
            </a:r>
            <a:r>
              <a:rPr lang="es-ES" sz="1700" b="1" dirty="0" smtClean="0"/>
              <a:t>aíses que reciben a mas </a:t>
            </a:r>
            <a:r>
              <a:rPr lang="es-ES" sz="1700" b="1" dirty="0"/>
              <a:t>personas refugiadas </a:t>
            </a:r>
            <a:r>
              <a:rPr lang="es-ES" sz="1700" dirty="0" smtClean="0"/>
              <a:t>(Uganda</a:t>
            </a:r>
            <a:r>
              <a:rPr lang="es-ES" sz="1700" dirty="0"/>
              <a:t>, </a:t>
            </a:r>
            <a:r>
              <a:rPr lang="es-ES" sz="1700" dirty="0" smtClean="0"/>
              <a:t>Etiopía, Kenia, RDC, Sudán, Chad, Camerún…</a:t>
            </a:r>
            <a:r>
              <a:rPr lang="fr-FR" sz="1500" b="1" dirty="0" smtClean="0"/>
              <a:t>)</a:t>
            </a:r>
            <a:r>
              <a:rPr lang="es-ES" sz="1700" dirty="0" smtClean="0"/>
              <a:t> están ellos mismos en situación de crisis. </a:t>
            </a:r>
            <a:endParaRPr lang="es-ES" sz="1500" dirty="0" smtClean="0"/>
          </a:p>
          <a:p>
            <a:pPr marL="0" indent="0">
              <a:lnSpc>
                <a:spcPct val="100000"/>
              </a:lnSpc>
              <a:spcBef>
                <a:spcPts val="0"/>
              </a:spcBef>
              <a:spcAft>
                <a:spcPts val="0"/>
              </a:spcAft>
              <a:buFont typeface="Tw Cen MT" panose="020B0602020104020603" pitchFamily="34" charset="0"/>
              <a:buNone/>
            </a:pPr>
            <a:endParaRPr lang="es-ES" sz="1500" dirty="0"/>
          </a:p>
        </p:txBody>
      </p:sp>
      <p:pic>
        <p:nvPicPr>
          <p:cNvPr id="1026" name="Picture 2" descr="Carte - Pays africains a l'origine de la plus grande partie des déplacements de for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2506" y="564134"/>
            <a:ext cx="5609494" cy="5464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76559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2931" y="648125"/>
            <a:ext cx="9118969" cy="1028275"/>
          </a:xfrm>
        </p:spPr>
        <p:txBody>
          <a:bodyPr>
            <a:normAutofit fontScale="90000"/>
          </a:bodyPr>
          <a:lstStyle/>
          <a:p>
            <a:r>
              <a:rPr lang="fr-FR" dirty="0" smtClean="0"/>
              <a:t/>
            </a:r>
            <a:br>
              <a:rPr lang="fr-FR" dirty="0" smtClean="0"/>
            </a:br>
            <a:r>
              <a:rPr lang="fr-FR" dirty="0" err="1" smtClean="0"/>
              <a:t>FACToReS</a:t>
            </a:r>
            <a:r>
              <a:rPr lang="fr-FR" dirty="0" smtClean="0"/>
              <a:t> </a:t>
            </a:r>
            <a:r>
              <a:rPr lang="fr-FR" b="1" dirty="0" smtClean="0"/>
              <a:t>SOCIO-</a:t>
            </a:r>
            <a:r>
              <a:rPr lang="fr-FR" b="1" dirty="0" err="1" smtClean="0"/>
              <a:t>ECONOMIcoS</a:t>
            </a:r>
            <a:endParaRPr lang="fr-FR" b="1" dirty="0"/>
          </a:p>
        </p:txBody>
      </p:sp>
      <p:sp>
        <p:nvSpPr>
          <p:cNvPr id="3" name="Espace réservé du contenu 2"/>
          <p:cNvSpPr>
            <a:spLocks noGrp="1"/>
          </p:cNvSpPr>
          <p:nvPr>
            <p:ph idx="1"/>
          </p:nvPr>
        </p:nvSpPr>
        <p:spPr>
          <a:xfrm>
            <a:off x="685800" y="2059489"/>
            <a:ext cx="10185400" cy="4430211"/>
          </a:xfrm>
        </p:spPr>
        <p:txBody>
          <a:bodyPr>
            <a:normAutofit fontScale="85000" lnSpcReduction="20000"/>
          </a:bodyPr>
          <a:lstStyle/>
          <a:p>
            <a:pPr algn="just">
              <a:buFont typeface="Wingdings" panose="05000000000000000000" pitchFamily="2" charset="2"/>
              <a:buChar char="§"/>
            </a:pPr>
            <a:r>
              <a:rPr lang="es-ES" b="1" dirty="0" smtClean="0"/>
              <a:t>Datos generales: </a:t>
            </a:r>
          </a:p>
          <a:p>
            <a:pPr lvl="1" algn="just">
              <a:buFont typeface="Wingdings" panose="05000000000000000000" pitchFamily="2" charset="2"/>
              <a:buChar char="§"/>
            </a:pPr>
            <a:r>
              <a:rPr lang="es-ES" sz="2200" b="1" dirty="0" smtClean="0"/>
              <a:t>12,1 millones de trabajadores africanos viven en un país africano </a:t>
            </a:r>
            <a:r>
              <a:rPr lang="es-ES" sz="2200" dirty="0" smtClean="0"/>
              <a:t>del que no son originarios (sin incluir la migración circular/estacional). </a:t>
            </a:r>
          </a:p>
          <a:p>
            <a:pPr lvl="1" algn="just">
              <a:buFont typeface="Wingdings" panose="05000000000000000000" pitchFamily="2" charset="2"/>
              <a:buChar char="§"/>
            </a:pPr>
            <a:r>
              <a:rPr lang="es-ES" sz="2200" dirty="0" smtClean="0"/>
              <a:t>El </a:t>
            </a:r>
            <a:r>
              <a:rPr lang="es-ES" sz="2200" b="1" dirty="0" smtClean="0"/>
              <a:t>80% de los trabajadores migrantes permanece en África </a:t>
            </a:r>
            <a:r>
              <a:rPr lang="es-ES" sz="2200" dirty="0" smtClean="0"/>
              <a:t>(principales destinos: Argelia, Costa de Marfil, Egipto, Marruecos, Nigeria, Sudáfrica y Senegal). </a:t>
            </a:r>
          </a:p>
          <a:p>
            <a:pPr algn="just">
              <a:buFont typeface="Wingdings" panose="05000000000000000000" pitchFamily="2" charset="2"/>
              <a:buChar char="§"/>
            </a:pPr>
            <a:r>
              <a:rPr lang="es-ES" sz="2600" b="1" dirty="0" smtClean="0"/>
              <a:t>Perfil</a:t>
            </a:r>
            <a:r>
              <a:rPr lang="es-ES" sz="2600" dirty="0" smtClean="0"/>
              <a:t>: </a:t>
            </a:r>
          </a:p>
          <a:p>
            <a:pPr lvl="1" algn="just">
              <a:buFont typeface="Wingdings" panose="05000000000000000000" pitchFamily="2" charset="2"/>
              <a:buChar char="§"/>
            </a:pPr>
            <a:r>
              <a:rPr lang="es-ES" sz="2200" dirty="0" smtClean="0"/>
              <a:t>por lo general, son trabajadores </a:t>
            </a:r>
            <a:r>
              <a:rPr lang="es-ES" sz="2200" b="1" dirty="0" smtClean="0"/>
              <a:t>poco cualificados. </a:t>
            </a:r>
          </a:p>
          <a:p>
            <a:pPr lvl="1" algn="just">
              <a:buFont typeface="Wingdings" panose="05000000000000000000" pitchFamily="2" charset="2"/>
              <a:buChar char="§"/>
            </a:pPr>
            <a:r>
              <a:rPr lang="es-ES" sz="2200" dirty="0" smtClean="0"/>
              <a:t>La demanda en sectores económicos como la </a:t>
            </a:r>
            <a:r>
              <a:rPr lang="es-ES" sz="2200" b="1" dirty="0" smtClean="0"/>
              <a:t>agricultura</a:t>
            </a:r>
            <a:r>
              <a:rPr lang="es-ES" sz="2200" dirty="0" smtClean="0"/>
              <a:t>, la </a:t>
            </a:r>
            <a:r>
              <a:rPr lang="es-ES" sz="2200" b="1" dirty="0" smtClean="0"/>
              <a:t>pesca</a:t>
            </a:r>
            <a:r>
              <a:rPr lang="es-ES" sz="2200" dirty="0" smtClean="0"/>
              <a:t>, la </a:t>
            </a:r>
            <a:r>
              <a:rPr lang="es-ES" sz="2200" b="1" dirty="0" smtClean="0"/>
              <a:t>minería</a:t>
            </a:r>
            <a:r>
              <a:rPr lang="es-ES" sz="2200" dirty="0" smtClean="0"/>
              <a:t> y la </a:t>
            </a:r>
            <a:r>
              <a:rPr lang="es-ES" sz="2200" b="1" dirty="0" smtClean="0"/>
              <a:t>construcción</a:t>
            </a:r>
            <a:r>
              <a:rPr lang="es-ES" sz="2200" dirty="0" smtClean="0"/>
              <a:t>, así como los </a:t>
            </a:r>
            <a:r>
              <a:rPr lang="es-ES" sz="2200" b="1" dirty="0" smtClean="0"/>
              <a:t>servicios</a:t>
            </a:r>
            <a:r>
              <a:rPr lang="es-ES" sz="2200" dirty="0" smtClean="0"/>
              <a:t> (trabajo doméstico, atención sanitaria, limpieza, hostelería) y el </a:t>
            </a:r>
            <a:r>
              <a:rPr lang="es-ES" sz="2200" b="1" dirty="0" smtClean="0"/>
              <a:t>comercio</a:t>
            </a:r>
            <a:r>
              <a:rPr lang="es-ES" sz="2200" dirty="0" smtClean="0"/>
              <a:t> minorista son importantes motores de la movilidad en el continente. </a:t>
            </a:r>
            <a:endParaRPr lang="es-ES" sz="2200" b="1" dirty="0" smtClean="0"/>
          </a:p>
          <a:p>
            <a:pPr algn="just">
              <a:buFont typeface="Wingdings" panose="05000000000000000000" pitchFamily="2" charset="2"/>
              <a:buChar char="§"/>
            </a:pPr>
            <a:r>
              <a:rPr lang="es-ES" sz="2600" dirty="0" smtClean="0"/>
              <a:t>Los </a:t>
            </a:r>
            <a:r>
              <a:rPr lang="es-ES" sz="2600" b="1" dirty="0" smtClean="0"/>
              <a:t>factores</a:t>
            </a:r>
            <a:r>
              <a:rPr lang="es-ES" sz="2600" dirty="0" smtClean="0"/>
              <a:t> que impulsan esta migración suelen estar relacionados con: </a:t>
            </a:r>
          </a:p>
          <a:p>
            <a:pPr lvl="1" algn="just">
              <a:buFont typeface="Wingdings" panose="05000000000000000000" pitchFamily="2" charset="2"/>
              <a:buChar char="§"/>
            </a:pPr>
            <a:r>
              <a:rPr lang="es-ES" sz="2200" dirty="0" smtClean="0"/>
              <a:t> las </a:t>
            </a:r>
            <a:r>
              <a:rPr lang="es-ES" sz="2200" b="1" dirty="0" smtClean="0"/>
              <a:t>carencias socioeconómicas</a:t>
            </a:r>
            <a:r>
              <a:rPr lang="es-ES" sz="2200" dirty="0" smtClean="0"/>
              <a:t> (crecimiento económico de África no va acompañado de una reducción efectiva de la pobreza)</a:t>
            </a:r>
          </a:p>
          <a:p>
            <a:pPr lvl="1" algn="just">
              <a:buFont typeface="Wingdings" panose="05000000000000000000" pitchFamily="2" charset="2"/>
              <a:buChar char="§"/>
            </a:pPr>
            <a:r>
              <a:rPr lang="es-ES" sz="2200" dirty="0" smtClean="0"/>
              <a:t>las </a:t>
            </a:r>
            <a:r>
              <a:rPr lang="es-ES" sz="2200" b="1" dirty="0" smtClean="0"/>
              <a:t>deficiencias de los servicios públicos </a:t>
            </a:r>
            <a:r>
              <a:rPr lang="es-ES" sz="2200" dirty="0" smtClean="0"/>
              <a:t>(</a:t>
            </a:r>
            <a:r>
              <a:rPr lang="es-ES" sz="2200" dirty="0" smtClean="0"/>
              <a:t>educación, salud)</a:t>
            </a:r>
            <a:endParaRPr lang="es-ES" sz="2200" dirty="0" smtClean="0"/>
          </a:p>
          <a:p>
            <a:pPr lvl="1" algn="just">
              <a:buFont typeface="Wingdings" panose="05000000000000000000" pitchFamily="2" charset="2"/>
              <a:buChar char="§"/>
            </a:pPr>
            <a:r>
              <a:rPr lang="es-ES" sz="2200" dirty="0" smtClean="0"/>
              <a:t> la </a:t>
            </a:r>
            <a:r>
              <a:rPr lang="es-ES" sz="2200" b="1" dirty="0" smtClean="0"/>
              <a:t>percepción de mejores oportunidades</a:t>
            </a:r>
            <a:r>
              <a:rPr lang="es-ES" sz="2200" dirty="0" smtClean="0"/>
              <a:t> de trabajo en el extranjero. </a:t>
            </a:r>
          </a:p>
          <a:p>
            <a:pPr algn="just"/>
            <a:endParaRPr lang="fr-FR" sz="2000" b="1" dirty="0" smtClean="0"/>
          </a:p>
        </p:txBody>
      </p:sp>
    </p:spTree>
    <p:extLst>
      <p:ext uri="{BB962C8B-B14F-4D97-AF65-F5344CB8AC3E}">
        <p14:creationId xmlns:p14="http://schemas.microsoft.com/office/powerpoint/2010/main" val="29716632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égral">
  <a:themeElements>
    <a:clrScheme name="Jaune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Inté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E736489A-00C3-4E0A-AAA8-D4D3127BA5B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6686</TotalTime>
  <Words>1857</Words>
  <Application>Microsoft Office PowerPoint</Application>
  <PresentationFormat>Grand écran</PresentationFormat>
  <Paragraphs>148</Paragraphs>
  <Slides>15</Slides>
  <Notes>14</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15</vt:i4>
      </vt:variant>
    </vt:vector>
  </HeadingPairs>
  <TitlesOfParts>
    <vt:vector size="23" baseType="lpstr">
      <vt:lpstr>Arial</vt:lpstr>
      <vt:lpstr>Calibri</vt:lpstr>
      <vt:lpstr>Symbol</vt:lpstr>
      <vt:lpstr>Tw Cen MT</vt:lpstr>
      <vt:lpstr>Tw Cen MT Condensed</vt:lpstr>
      <vt:lpstr>Wingdings</vt:lpstr>
      <vt:lpstr>Wingdings 3</vt:lpstr>
      <vt:lpstr>Intégral</vt:lpstr>
      <vt:lpstr>Movilidades EN AFRICA  ENCUENTRO CONFEDERAL DE MOVILIDAD HUMANA – Caritas Española 23 febrero 2021   Fanny curet – coordinadora prmh </vt:lpstr>
      <vt:lpstr>ALGUNOS Conceptos CLAVES A LA HORA DE hablaR de MOVILIDAD HUMANA</vt:lpstr>
      <vt:lpstr>Echemos un paso atrás y pensemos en nuestras representaciones sobre la movilidad humana  </vt:lpstr>
      <vt:lpstr>¿Qué es la movilidad en África?</vt:lpstr>
      <vt:lpstr>MOVILIDAD EN AFRICA</vt:lpstr>
      <vt:lpstr>Présentation PowerPoint</vt:lpstr>
      <vt:lpstr>Factores de desplazamiento en África</vt:lpstr>
      <vt:lpstr>Factores Políticos</vt:lpstr>
      <vt:lpstr> FACToReS SOCIO-ECONOMIcoS</vt:lpstr>
      <vt:lpstr>Factores medioambientales</vt:lpstr>
      <vt:lpstr>MOTIVOS DE EMIGRACION – llegadas a España </vt:lpstr>
      <vt:lpstr>conclusiones</vt:lpstr>
      <vt:lpstr>conclusiones</vt:lpstr>
      <vt:lpstr>algunas referencias… </vt:lpstr>
      <vt:lpstr>Gracias! </vt:lpstr>
    </vt:vector>
  </TitlesOfParts>
  <Company>SECOURS CATHOLIQUE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Déplacements en Afrique et apatridie</dc:title>
  <dc:creator>MONA libreservice</dc:creator>
  <cp:lastModifiedBy>MONA libreservice</cp:lastModifiedBy>
  <cp:revision>230</cp:revision>
  <dcterms:created xsi:type="dcterms:W3CDTF">2020-09-08T10:23:47Z</dcterms:created>
  <dcterms:modified xsi:type="dcterms:W3CDTF">2021-02-23T10:23:06Z</dcterms:modified>
</cp:coreProperties>
</file>