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4" r:id="rId3"/>
    <p:sldId id="265" r:id="rId4"/>
    <p:sldId id="268" r:id="rId5"/>
    <p:sldId id="266" r:id="rId6"/>
    <p:sldId id="267" r:id="rId7"/>
    <p:sldId id="256" r:id="rId8"/>
    <p:sldId id="258" r:id="rId9"/>
    <p:sldId id="261" r:id="rId10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59E71-807C-4208-A7C9-1582EA11D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3F1921-05FE-4A04-B91C-B6AC16E50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E50242-0B6E-49F4-B75E-7E145C57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456208-A0D1-49B4-A572-F1B64DB6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31F57B-CBD1-4D12-85D7-5B4A52CD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5079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0BD1A9-386D-4210-8637-ED443179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778CE0-B3CA-47E1-B8AA-18C55D745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543AD7-8374-43E1-8593-6C0E4449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A154EC-0EE9-494D-A11A-940D3DF2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02B1EB-A445-479D-923B-9C3826B0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7000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8C77403-06A6-4B9A-BB8C-B0BAA1EE1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5CF10D-CC7D-4045-A338-F058254E9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55585F-C57B-4001-9658-C6AE01DF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21D885-2928-4848-BBBC-89A641C9C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FE1A12-A91F-491C-85E7-476F6EFE6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0008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9D018-09DB-42DC-8AEA-D039C3DF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63E0B4-95CA-4E88-9816-2EF4ECFC1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46C5DD-C046-4CDC-B61D-29E2BCEC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DF7770-A4FA-4C89-9507-4425A58DD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F664EF-1F15-4AEB-8739-2BD63977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7872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6F4CEC-6A0F-497E-83F3-992EA1D9F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EC8186-B0C7-43A6-8D5F-903FD3D2E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DF225A-B06D-43B3-AC2B-8F38CC90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A7B3F2-1BE0-496F-B9E0-F5001E4E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884F8A-CADF-4373-98BD-91E0E4B5D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9047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C07B5-6687-4034-82A4-F27D54B18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52F2B7-5096-497A-9D4F-0B9A4CDA7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13EDC7-35F7-4886-BE95-334DE7BB4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3665ED-291B-4DE1-BCE8-73D0DE95C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B4DC7C-0C9D-466C-8CD2-71B9B3F03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BA21EF-832A-4D12-ADA3-48A66B50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3403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F1024B-491F-49CB-A47F-E4A7BA8D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8BF371-5DA5-4990-88EB-1B53685BC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9524D8-EB19-4940-A9B2-ADB84F5B5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2C26319-534D-4CE6-9FDD-065250070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451BD5F-1931-44B0-BA4F-0113C64B8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0AC1D1E-DA02-4DEF-988F-80875269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F4338B-EE80-46FA-B354-EA7789B08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3F5153B-A100-402E-ACB9-76EA42C9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9343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19C83-7CB0-434C-8CF5-5DCC19F87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A2EED8-E45E-4830-95FB-0D3B2093E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289CA23-3F42-474B-83C2-573C1B9E0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218D69-16D1-4CF5-9BA5-6C42EABD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4291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00B7AF4-73A1-40BC-B3E0-FA76BEDA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C33DEC2-4445-4F2E-99C0-67E3E4A55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8C1DD2-68C0-4AFC-9390-8ED3AEE9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1797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32B22-65D2-492F-8C49-08418290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A3BD07-B1A7-4212-B6E1-16718801C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6EC6F7-6CCD-4BAB-A580-08C72C6A6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F25C46-4064-4F80-A3D1-C57AC689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CAAEB6-732D-42C8-955D-CE7D8D723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8704EB-3A61-49D4-8C4F-237B8FA1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2716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AC6DE-C877-465A-BA75-858068659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60092D-9352-4157-9556-0F84E3B1E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B484D1-4611-4CBC-B578-E3D8152B7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7B43C2-C72A-472A-9414-3E0BE95D3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860420-2D48-4945-A280-BA603482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057B4F-CEB0-4849-8068-A22A5AF9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6941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1FEBF4A-4F75-4EB8-BC53-5D4A0A21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AEAB41-E22A-4822-B8EE-7BA7D0D8B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26E9DA-A3CC-4237-8ED3-6A8B906C0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948D2-5D66-4105-AEFA-FF54E1A61480}" type="datetimeFigureOut">
              <a:rPr lang="es-GT" smtClean="0"/>
              <a:t>23/02/2021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5F2817-93E9-4981-A4C3-98B0298F1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9E2301-E802-43E7-A27F-A4F1F0109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4BE4-5634-4970-A85E-035C0E97B8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8719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5BC7C7-77FE-46B0-8BB6-B812B6DC5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80789" cy="661181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DD3122-E570-4A41-A393-08AC6FEC2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3847561"/>
            <a:ext cx="7807570" cy="6033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migración en Centroamérica hoy</a:t>
            </a:r>
            <a:endParaRPr lang="es-GT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073E58-2C4C-4E9F-BC61-962BC59D9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555600"/>
            <a:ext cx="6203852" cy="23023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E42CFCE-9D0D-4FCE-A705-FF97624C2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551" y="4555600"/>
            <a:ext cx="3418449" cy="230239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2773F84-7BAD-49E9-9879-BBAD6C48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998" y="3795311"/>
            <a:ext cx="2222186" cy="760289"/>
          </a:xfrm>
        </p:spPr>
        <p:txBody>
          <a:bodyPr>
            <a:normAutofit/>
          </a:bodyPr>
          <a:lstStyle/>
          <a:p>
            <a:r>
              <a:rPr lang="es-MX" sz="1400" b="1" dirty="0"/>
              <a:t>José Luis González Miranda</a:t>
            </a:r>
            <a:br>
              <a:rPr lang="es-MX" sz="1400" b="1" dirty="0"/>
            </a:br>
            <a:r>
              <a:rPr lang="es-MX" sz="1400" b="1" dirty="0"/>
              <a:t>RJM-Guatemala</a:t>
            </a:r>
            <a:endParaRPr lang="es-GT" sz="1400" b="1" dirty="0"/>
          </a:p>
        </p:txBody>
      </p:sp>
    </p:spTree>
    <p:extLst>
      <p:ext uri="{BB962C8B-B14F-4D97-AF65-F5344CB8AC3E}">
        <p14:creationId xmlns:p14="http://schemas.microsoft.com/office/powerpoint/2010/main" val="3149603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AFAA5B-72BC-4C76-8491-40B3D5A54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15065"/>
            <a:ext cx="9144000" cy="4136810"/>
          </a:xfrm>
        </p:spPr>
        <p:txBody>
          <a:bodyPr>
            <a:noAutofit/>
          </a:bodyPr>
          <a:lstStyle/>
          <a:p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“</a:t>
            </a:r>
            <a:r>
              <a:rPr lang="es-MX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guerra del futbol</a:t>
            </a:r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(1969) tiene como consecuencia el inicio a la </a:t>
            </a:r>
            <a:r>
              <a:rPr lang="es-MX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migración internacional</a:t>
            </a:r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 la disolución del Mercado Común Centroamericano. </a:t>
            </a:r>
          </a:p>
          <a:p>
            <a:r>
              <a:rPr lang="es-MX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MX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onflicto armado </a:t>
            </a:r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(1980-1992) huyen de la guerra miles de salvadoreños, algunos a los campamentos de refugiados de Honduras, pero otros a México y Estados Unidos. </a:t>
            </a:r>
          </a:p>
          <a:p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Años 90: </a:t>
            </a:r>
            <a:r>
              <a:rPr lang="es-MX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privatizaciones 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desempleo) y estados más débiles. </a:t>
            </a:r>
          </a:p>
          <a:p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Años 2000:</a:t>
            </a:r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crisis del café </a:t>
            </a:r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s-MX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Tratados de Libre Comercio</a:t>
            </a:r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empobrecieron a un campesinado que antes se mantenía en economía de subsistencia, pero después vio como en el mercado se compraba maíz de Estados Unidos más barato que el que se producía aquí.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D9E8451-1C1A-4FC4-A2EC-7FE07598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005" y="284865"/>
            <a:ext cx="5275385" cy="2121859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Abadi" panose="020B0604020104020204" pitchFamily="34" charset="0"/>
              </a:rPr>
              <a:t>Breve historia </a:t>
            </a:r>
            <a:br>
              <a:rPr lang="es-MX" sz="3200" b="1" dirty="0">
                <a:solidFill>
                  <a:srgbClr val="C00000"/>
                </a:solidFill>
                <a:latin typeface="Abadi" panose="020B0604020104020204" pitchFamily="34" charset="0"/>
              </a:rPr>
            </a:br>
            <a:r>
              <a:rPr lang="es-MX" sz="3200" b="1" dirty="0">
                <a:solidFill>
                  <a:srgbClr val="C00000"/>
                </a:solidFill>
                <a:latin typeface="Abadi" panose="020B0604020104020204" pitchFamily="34" charset="0"/>
              </a:rPr>
              <a:t>de la migración internacional en CA</a:t>
            </a:r>
            <a:endParaRPr lang="es-GT" sz="3200" b="1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61FA7BB-8AB8-4C77-9D97-B53F21DD9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8"/>
            <a:ext cx="3277772" cy="27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25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25A823-2306-46F3-B0A9-2D86B2407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12012"/>
            <a:ext cx="9045526" cy="3945988"/>
          </a:xfrm>
        </p:spPr>
        <p:txBody>
          <a:bodyPr>
            <a:normAutofit/>
          </a:bodyPr>
          <a:lstStyle/>
          <a:p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 1996 al 2005: </a:t>
            </a:r>
            <a:r>
              <a:rPr lang="es-MX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desastres climáticos </a:t>
            </a:r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como el huracán Mitch (1998), terremotos de El Salvador (2001) y el huracán Stan (2005). Tras los terremotos del año 2001 </a:t>
            </a:r>
            <a:r>
              <a:rPr lang="es-ES_trad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 Gobierno de los Estados Unidos concedió el </a:t>
            </a:r>
            <a:r>
              <a:rPr lang="es-ES_trad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estatus de Protección Temporal </a:t>
            </a:r>
            <a:r>
              <a:rPr lang="es-ES_trad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(TPS) para unos 250 000 salvadoreños. Anteriormente, tras el huracán Mitch lo concedió a Honduras y Nicaragua.</a:t>
            </a:r>
          </a:p>
          <a:p>
            <a:r>
              <a:rPr lang="es-ES_tradnl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2014: </a:t>
            </a:r>
            <a:r>
              <a:rPr lang="es-ES_trad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crisis de menores migrantes </a:t>
            </a:r>
            <a:r>
              <a:rPr lang="es-ES_tradnl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s-ES_trad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Plan Frontera Sur</a:t>
            </a:r>
          </a:p>
          <a:p>
            <a:r>
              <a:rPr lang="es-ES_tradnl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2018: </a:t>
            </a:r>
            <a:r>
              <a:rPr lang="es-ES_trad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primeras caravanas</a:t>
            </a:r>
          </a:p>
          <a:p>
            <a:r>
              <a:rPr lang="es-ES_tradnl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2019: </a:t>
            </a:r>
            <a:r>
              <a:rPr lang="es-ES_trad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cambio de política migratoria de México</a:t>
            </a:r>
          </a:p>
          <a:p>
            <a:r>
              <a:rPr lang="es-ES_tradnl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2021: Guatemala gendarme contra caravanas</a:t>
            </a:r>
          </a:p>
          <a:p>
            <a:endParaRPr lang="es-GT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16BBA4-F5CB-49AE-9471-565E630C4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79346" cy="27432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302AAF0-758B-4B85-985F-F13B92F0E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452" y="119575"/>
            <a:ext cx="3756074" cy="25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59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59063A2-502F-4849-A90B-CA2BB653F4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744073"/>
              </p:ext>
            </p:extLst>
          </p:nvPr>
        </p:nvGraphicFramePr>
        <p:xfrm>
          <a:off x="4960596" y="3646388"/>
          <a:ext cx="4183404" cy="3211612"/>
        </p:xfrm>
        <a:graphic>
          <a:graphicData uri="http://schemas.openxmlformats.org/drawingml/2006/table">
            <a:tbl>
              <a:tblPr firstRow="1" firstCol="1" bandRow="1"/>
              <a:tblGrid>
                <a:gridCol w="2054614">
                  <a:extLst>
                    <a:ext uri="{9D8B030D-6E8A-4147-A177-3AD203B41FA5}">
                      <a16:colId xmlns:a16="http://schemas.microsoft.com/office/drawing/2014/main" val="3253456844"/>
                    </a:ext>
                  </a:extLst>
                </a:gridCol>
                <a:gridCol w="2128790">
                  <a:extLst>
                    <a:ext uri="{9D8B030D-6E8A-4147-A177-3AD203B41FA5}">
                      <a16:colId xmlns:a16="http://schemas.microsoft.com/office/drawing/2014/main" val="1111589687"/>
                    </a:ext>
                  </a:extLst>
                </a:gridCol>
              </a:tblGrid>
              <a:tr h="393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 dirty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FLUJOS continuos</a:t>
                      </a:r>
                      <a:endParaRPr lang="es-G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CARAVANAS</a:t>
                      </a:r>
                      <a:endParaRPr lang="es-G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728520"/>
                  </a:ext>
                </a:extLst>
              </a:tr>
              <a:tr h="39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invisibilidad </a:t>
                      </a:r>
                      <a:endParaRPr lang="es-G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visibilidad</a:t>
                      </a:r>
                      <a:endParaRPr lang="es-G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606605"/>
                  </a:ext>
                </a:extLst>
              </a:tr>
              <a:tr h="39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inseguridad </a:t>
                      </a:r>
                      <a:endParaRPr lang="es-G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mayor seguridad</a:t>
                      </a:r>
                      <a:endParaRPr lang="es-G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136058"/>
                  </a:ext>
                </a:extLst>
              </a:tr>
              <a:tr h="39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ignoran derechos</a:t>
                      </a:r>
                      <a:endParaRPr lang="es-G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exigen derechos</a:t>
                      </a:r>
                      <a:endParaRPr lang="es-G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775252"/>
                  </a:ext>
                </a:extLst>
              </a:tr>
              <a:tr h="39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sienten migrantes </a:t>
                      </a:r>
                      <a:endParaRPr lang="es-G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sienten refugiados</a:t>
                      </a:r>
                      <a:endParaRPr lang="es-G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108476"/>
                  </a:ext>
                </a:extLst>
              </a:tr>
              <a:tr h="39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logran poca solidaridad </a:t>
                      </a:r>
                      <a:endParaRPr lang="es-G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mayor solidaridad</a:t>
                      </a:r>
                      <a:endParaRPr lang="es-G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08445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098295F-9B01-40BE-A1CE-79FAD7786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631955"/>
              </p:ext>
            </p:extLst>
          </p:nvPr>
        </p:nvGraphicFramePr>
        <p:xfrm>
          <a:off x="-1" y="3646389"/>
          <a:ext cx="4183403" cy="3211612"/>
        </p:xfrm>
        <a:graphic>
          <a:graphicData uri="http://schemas.openxmlformats.org/drawingml/2006/table">
            <a:tbl>
              <a:tblPr firstRow="1" firstCol="1" bandRow="1"/>
              <a:tblGrid>
                <a:gridCol w="2036796">
                  <a:extLst>
                    <a:ext uri="{9D8B030D-6E8A-4147-A177-3AD203B41FA5}">
                      <a16:colId xmlns:a16="http://schemas.microsoft.com/office/drawing/2014/main" val="1385548902"/>
                    </a:ext>
                  </a:extLst>
                </a:gridCol>
                <a:gridCol w="2146607">
                  <a:extLst>
                    <a:ext uri="{9D8B030D-6E8A-4147-A177-3AD203B41FA5}">
                      <a16:colId xmlns:a16="http://schemas.microsoft.com/office/drawing/2014/main" val="101396825"/>
                    </a:ext>
                  </a:extLst>
                </a:gridCol>
              </a:tblGrid>
              <a:tr h="4517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400" b="1">
                          <a:solidFill>
                            <a:srgbClr val="3366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MIGRACION</a:t>
                      </a:r>
                      <a:endParaRPr lang="es-G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706806"/>
                  </a:ext>
                </a:extLst>
              </a:tr>
              <a:tr h="45170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400">
                          <a:solidFill>
                            <a:srgbClr val="3366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ANTES</a:t>
                      </a:r>
                      <a:endParaRPr lang="es-G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400">
                          <a:solidFill>
                            <a:srgbClr val="3366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AHORA</a:t>
                      </a:r>
                      <a:endParaRPr lang="es-G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62091"/>
                  </a:ext>
                </a:extLst>
              </a:tr>
              <a:tr h="92905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voluntaria </a:t>
                      </a:r>
                      <a:r>
                        <a:rPr lang="es-MX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s-MX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G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forzada</a:t>
                      </a:r>
                      <a:endParaRPr lang="es-G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299935"/>
                  </a:ext>
                </a:extLst>
              </a:tr>
              <a:tr h="4496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laboral </a:t>
                      </a:r>
                      <a:r>
                        <a:rPr lang="es-MX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s-MX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G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multicausal</a:t>
                      </a:r>
                      <a:endParaRPr lang="es-G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784091"/>
                  </a:ext>
                </a:extLst>
              </a:tr>
              <a:tr h="9295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individual </a:t>
                      </a:r>
                      <a:r>
                        <a:rPr lang="es-MX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s-MX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G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familiar y NNA</a:t>
                      </a:r>
                      <a:endParaRPr lang="es-G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6251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14E31807-F5AB-4BF0-B631-BA014F5D6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96" y="0"/>
            <a:ext cx="4740812" cy="302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BFF13-C722-4719-883B-DAEBC784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27273"/>
          </a:xfrm>
        </p:spPr>
        <p:txBody>
          <a:bodyPr>
            <a:normAutofit/>
          </a:bodyPr>
          <a:lstStyle/>
          <a:p>
            <a:r>
              <a:rPr lang="es-MX" sz="3200" b="1" dirty="0">
                <a:latin typeface="Bahnschrift" panose="020B0502040204020203" pitchFamily="34" charset="0"/>
              </a:rPr>
              <a:t>Periodos de migración en CA según violencia </a:t>
            </a:r>
            <a:r>
              <a:rPr lang="es-MX" sz="2800" b="1" dirty="0"/>
              <a:t>(Jorge Durand)</a:t>
            </a:r>
            <a:endParaRPr lang="es-GT" sz="2800" b="1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2C5E68B3-F3AA-467A-A99A-0B44B946CB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608789"/>
              </p:ext>
            </p:extLst>
          </p:nvPr>
        </p:nvGraphicFramePr>
        <p:xfrm>
          <a:off x="628650" y="1927274"/>
          <a:ext cx="7886700" cy="4565601"/>
        </p:xfrm>
        <a:graphic>
          <a:graphicData uri="http://schemas.openxmlformats.org/drawingml/2006/table">
            <a:tbl>
              <a:tblPr firstRow="1" firstCol="1" bandRow="1"/>
              <a:tblGrid>
                <a:gridCol w="694527">
                  <a:extLst>
                    <a:ext uri="{9D8B030D-6E8A-4147-A177-3AD203B41FA5}">
                      <a16:colId xmlns:a16="http://schemas.microsoft.com/office/drawing/2014/main" val="863382719"/>
                    </a:ext>
                  </a:extLst>
                </a:gridCol>
                <a:gridCol w="877607">
                  <a:extLst>
                    <a:ext uri="{9D8B030D-6E8A-4147-A177-3AD203B41FA5}">
                      <a16:colId xmlns:a16="http://schemas.microsoft.com/office/drawing/2014/main" val="3844992676"/>
                    </a:ext>
                  </a:extLst>
                </a:gridCol>
                <a:gridCol w="2976303">
                  <a:extLst>
                    <a:ext uri="{9D8B030D-6E8A-4147-A177-3AD203B41FA5}">
                      <a16:colId xmlns:a16="http://schemas.microsoft.com/office/drawing/2014/main" val="3683098081"/>
                    </a:ext>
                  </a:extLst>
                </a:gridCol>
                <a:gridCol w="3338263">
                  <a:extLst>
                    <a:ext uri="{9D8B030D-6E8A-4147-A177-3AD203B41FA5}">
                      <a16:colId xmlns:a16="http://schemas.microsoft.com/office/drawing/2014/main" val="1214554285"/>
                    </a:ext>
                  </a:extLst>
                </a:gridCol>
              </a:tblGrid>
              <a:tr h="2336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Periodo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Violencia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Contexto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Tipo migración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2982699"/>
                  </a:ext>
                </a:extLst>
              </a:tr>
              <a:tr h="508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70s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política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Dictaduras en Centroamérica y guerra fría a nivel mundial. 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Exiliados</a:t>
                      </a: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que huían de las dictaduras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28224"/>
                  </a:ext>
                </a:extLst>
              </a:tr>
              <a:tr h="770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80s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armada      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Guerra civil en El Salvador, Guatemala y Nicaragua. Contras y ejército de Estados Unidos en Honduras.    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Refugiados</a:t>
                      </a: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que huyen de las guerras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492738"/>
                  </a:ext>
                </a:extLst>
              </a:tr>
              <a:tr h="1214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90s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social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Posguerra: armas que quedan del conflicto, maras que deportan de EU, veteranos de guerra sin alternativas. 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Maquilas. 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Migrantes económicos</a:t>
                      </a: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por falta de fuentes de trabajo (privatizaciones y deuda externa) y </a:t>
                      </a:r>
                      <a:r>
                        <a:rPr lang="es-ES_tradnl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migrantes ambientales</a:t>
                      </a: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(Huracán Mitch: 1998). 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45435"/>
                  </a:ext>
                </a:extLst>
              </a:tr>
              <a:tr h="1838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2000s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sistémica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Neoliberalismo se expande. Tratados de Libre Comercio (libertad a mercancías y capitales, pero evitan negociar migración). Crece pobreza y desigualdad. Aumenta crimen: violencia generalizada. </a:t>
                      </a:r>
                      <a:endParaRPr lang="es-G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Desplazados</a:t>
                      </a: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internos e internacionales. </a:t>
                      </a:r>
                      <a:endParaRPr lang="es-G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Crecen </a:t>
                      </a: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migrantes económicos en tránsito</a:t>
                      </a: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s-G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Desarraigados</a:t>
                      </a: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pocos lazos familiares ni en origen ni en destino; poca identidad. </a:t>
                      </a:r>
                      <a:endParaRPr lang="es-G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Deportados</a:t>
                      </a: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s-G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877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483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55D031-1A21-4A20-B00C-8AC826085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598942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rgbClr val="C00000"/>
                </a:solidFill>
              </a:rPr>
              <a:t>Subsistema migratorio centroamericano</a:t>
            </a:r>
          </a:p>
          <a:p>
            <a:pPr marL="0" indent="0">
              <a:buNone/>
            </a:pPr>
            <a:r>
              <a:rPr lang="es-MX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 </a:t>
            </a:r>
            <a:r>
              <a:rPr lang="es-MX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fuerte asimetría </a:t>
            </a:r>
            <a:r>
              <a:rPr lang="es-MX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entre los países expulsores y el país receptor (Estados Unidos), a diferencia del sistema migratorio suramericano </a:t>
            </a:r>
          </a:p>
          <a:p>
            <a:r>
              <a:rPr lang="es-MX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migración mexicana hacia Estados Unidos está siendo </a:t>
            </a:r>
            <a:r>
              <a:rPr lang="es-MX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sustituida por la migración centroamericana</a:t>
            </a:r>
            <a:r>
              <a:rPr lang="es-MX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r>
              <a:rPr lang="es-MX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MX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uevo perfil de migrante en este último periodo: el “</a:t>
            </a:r>
            <a:r>
              <a:rPr lang="es-MX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migrante desarraigado</a:t>
            </a:r>
            <a:r>
              <a:rPr lang="es-MX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Este perfil está caracterizado por una articulación de tres factores: pobreza extrema (su única salida es huir), violencia sistémica (corrupción e impunidad, junto a crimen organizado y maras), e irrupción del modelo neoliberal (se quiebra agricultura de subsistencia, solo hay empleo precario y caos urbano). Habría que añadir el desarraigo provocado por la falta de tejido social, incluyendo las familias rotas. </a:t>
            </a:r>
            <a:endParaRPr lang="es-GT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F491D3-AFDD-49E7-86BD-DF88C2590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942" y="0"/>
            <a:ext cx="3629547" cy="279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5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C58AE7-20A8-40CA-B874-94FBCCD6F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4200"/>
            <a:ext cx="6238859" cy="35238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378ED4E-0EBE-44BF-8E68-4FADDE99C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5253" y="4891"/>
            <a:ext cx="4138746" cy="1159815"/>
          </a:xfrm>
        </p:spPr>
        <p:txBody>
          <a:bodyPr>
            <a:normAutofit/>
          </a:bodyPr>
          <a:lstStyle/>
          <a:p>
            <a:r>
              <a:rPr lang="es-MX" sz="3200" b="1" dirty="0"/>
              <a:t>Externalización </a:t>
            </a:r>
          </a:p>
          <a:p>
            <a:r>
              <a:rPr lang="es-MX" sz="3200" b="1" dirty="0"/>
              <a:t>de fronteras</a:t>
            </a:r>
            <a:endParaRPr lang="es-GT" sz="32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B9F864-DE47-4B9D-8590-C899EE477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4670473" cy="33341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F7FB73F-5A60-4FFB-88FB-B748B8BECD79}"/>
              </a:ext>
            </a:extLst>
          </p:cNvPr>
          <p:cNvSpPr txBox="1"/>
          <p:nvPr/>
        </p:nvSpPr>
        <p:spPr>
          <a:xfrm>
            <a:off x="4788626" y="1164706"/>
            <a:ext cx="41387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dirty="0"/>
              <a:t>Alan </a:t>
            </a:r>
            <a:r>
              <a:rPr lang="es-MX" dirty="0" err="1"/>
              <a:t>Bersin</a:t>
            </a:r>
            <a:r>
              <a:rPr lang="es-MX" dirty="0"/>
              <a:t>, antiguo Secretario Adjunto  al Jefe del Departamento de Seguridad Nacional (DHS), fue responsable de la formulación de políticas estratégicas de Estados Unidos:</a:t>
            </a:r>
          </a:p>
          <a:p>
            <a:pPr marL="0" indent="0">
              <a:buNone/>
            </a:pPr>
            <a:r>
              <a:rPr lang="es-ES" b="1" dirty="0">
                <a:solidFill>
                  <a:srgbClr val="FF0000"/>
                </a:solidFill>
              </a:rPr>
              <a:t>“La frontera de Guatemala con Chiapas es ahora nuestra frontera sur”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711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CC305D-FE8B-400C-93ED-DB09683E3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673" y="5500467"/>
            <a:ext cx="4016326" cy="1343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b="1" dirty="0"/>
              <a:t>Masacre de Camargo </a:t>
            </a:r>
            <a:r>
              <a:rPr lang="es-MX" sz="2000" dirty="0"/>
              <a:t>(Tamaulipas) 22 enero</a:t>
            </a:r>
          </a:p>
          <a:p>
            <a:pPr marL="0" indent="0">
              <a:buNone/>
            </a:pPr>
            <a:r>
              <a:rPr lang="es-MX" sz="2000" dirty="0"/>
              <a:t>Migrantes guatemaltecos (3 menores)</a:t>
            </a:r>
            <a:endParaRPr lang="es-GT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394795-8CB6-438C-809D-2FAF63433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56935"/>
            <a:ext cx="5001064" cy="5001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DD2CEF-CB87-4E12-ACDC-B1155CBD9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009" y="0"/>
            <a:ext cx="4230991" cy="29568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4ACE7D-D46A-4A81-B657-42C5F6B81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830" y="0"/>
            <a:ext cx="4968671" cy="1856935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C73F44D-316B-4222-BF56-BD96E1EDE986}"/>
              </a:ext>
            </a:extLst>
          </p:cNvPr>
          <p:cNvSpPr txBox="1">
            <a:spLocks/>
          </p:cNvSpPr>
          <p:nvPr/>
        </p:nvSpPr>
        <p:spPr>
          <a:xfrm>
            <a:off x="5127673" y="3429001"/>
            <a:ext cx="4016326" cy="847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400" b="1" dirty="0"/>
              <a:t>Tolerancia hacia crimen organizado en fronteras</a:t>
            </a:r>
            <a:endParaRPr lang="es-GT" sz="2400" b="1" dirty="0"/>
          </a:p>
        </p:txBody>
      </p:sp>
    </p:spTree>
    <p:extLst>
      <p:ext uri="{BB962C8B-B14F-4D97-AF65-F5344CB8AC3E}">
        <p14:creationId xmlns:p14="http://schemas.microsoft.com/office/powerpoint/2010/main" val="2161966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85909-9232-4B93-80C7-A054B9DE2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563"/>
            <a:ext cx="4847616" cy="3402108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79F3D188-9564-4DB7-9FE0-6EB2F25C0CCE}"/>
              </a:ext>
            </a:extLst>
          </p:cNvPr>
          <p:cNvSpPr txBox="1">
            <a:spLocks/>
          </p:cNvSpPr>
          <p:nvPr/>
        </p:nvSpPr>
        <p:spPr>
          <a:xfrm>
            <a:off x="137808" y="0"/>
            <a:ext cx="3981157" cy="609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3200" b="1" dirty="0"/>
              <a:t>Signos de esperanza</a:t>
            </a:r>
            <a:endParaRPr lang="es-GT" sz="32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4A2AED2-F101-4574-B6B6-089D3C21A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79" y="3655268"/>
            <a:ext cx="4571999" cy="320273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AF18E83-18FA-4485-9614-5CC8C6285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622" y="0"/>
            <a:ext cx="3455377" cy="46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044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618</Words>
  <Application>Microsoft Office PowerPoint</Application>
  <PresentationFormat>Presentación en pantalla (4:3)</PresentationFormat>
  <Paragraphs>70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9" baseType="lpstr">
      <vt:lpstr>Abadi</vt:lpstr>
      <vt:lpstr>Arial</vt:lpstr>
      <vt:lpstr>Arial Black</vt:lpstr>
      <vt:lpstr>Arial Narrow</vt:lpstr>
      <vt:lpstr>Bahnschrift</vt:lpstr>
      <vt:lpstr>Calibri</vt:lpstr>
      <vt:lpstr>Calibri Light</vt:lpstr>
      <vt:lpstr>Times New Roman</vt:lpstr>
      <vt:lpstr>Wingdings</vt:lpstr>
      <vt:lpstr>Tema de Office</vt:lpstr>
      <vt:lpstr>José Luis González Miranda RJM-Guatemala</vt:lpstr>
      <vt:lpstr>Breve historia  de la migración internacional en CA</vt:lpstr>
      <vt:lpstr>Presentación de PowerPoint</vt:lpstr>
      <vt:lpstr>Presentación de PowerPoint</vt:lpstr>
      <vt:lpstr>Periodos de migración en CA según violencia (Jorge Durand)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Luis Gonzalez</dc:creator>
  <cp:lastModifiedBy>Sergio Barciela</cp:lastModifiedBy>
  <cp:revision>12</cp:revision>
  <dcterms:created xsi:type="dcterms:W3CDTF">2021-02-23T05:45:49Z</dcterms:created>
  <dcterms:modified xsi:type="dcterms:W3CDTF">2021-02-23T08:09:13Z</dcterms:modified>
</cp:coreProperties>
</file>